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4"/>
  </p:notesMasterIdLst>
  <p:handoutMasterIdLst>
    <p:handoutMasterId r:id="rId25"/>
  </p:handoutMasterIdLst>
  <p:sldIdLst>
    <p:sldId id="256" r:id="rId5"/>
    <p:sldId id="276" r:id="rId6"/>
    <p:sldId id="299" r:id="rId7"/>
    <p:sldId id="301" r:id="rId8"/>
    <p:sldId id="303" r:id="rId9"/>
    <p:sldId id="304" r:id="rId10"/>
    <p:sldId id="305" r:id="rId11"/>
    <p:sldId id="281" r:id="rId12"/>
    <p:sldId id="282" r:id="rId13"/>
    <p:sldId id="283" r:id="rId14"/>
    <p:sldId id="291" r:id="rId15"/>
    <p:sldId id="292" r:id="rId16"/>
    <p:sldId id="293" r:id="rId17"/>
    <p:sldId id="294" r:id="rId18"/>
    <p:sldId id="295" r:id="rId19"/>
    <p:sldId id="296" r:id="rId20"/>
    <p:sldId id="297" r:id="rId21"/>
    <p:sldId id="298"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8" d="100"/>
          <a:sy n="88" d="100"/>
        </p:scale>
        <p:origin x="494" y="6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4/22/2023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4/22/2023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460738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015256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3505902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09582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815902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688625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4/22/2023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4/22/2023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Business%20Analyst%20Career%20Program%20&#8211;%20Internship%20Project.pptx"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Business%20Analyst%20Internship%20Project%20By%20Camellia%20Pramanik.pbix"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783771" y="4376036"/>
            <a:ext cx="10955383" cy="1994392"/>
          </a:xfrm>
        </p:spPr>
        <p:txBody>
          <a:bodyPr wrap="square" lIns="0" tIns="0" rIns="0" bIns="0" anchor="t">
            <a:spAutoFit/>
          </a:bodyPr>
          <a:lstStyle/>
          <a:p>
            <a:r>
              <a:rPr lang="en-US" sz="4000" b="1" dirty="0" smtClean="0">
                <a:solidFill>
                  <a:schemeClr val="bg1"/>
                </a:solidFill>
              </a:rPr>
              <a:t>Business Analyst Career Program – Internship Project</a:t>
            </a:r>
            <a:r>
              <a:rPr lang="en-US" sz="3200" b="1" dirty="0" smtClean="0">
                <a:solidFill>
                  <a:schemeClr val="bg1"/>
                </a:solidFill>
              </a:rPr>
              <a:t/>
            </a:r>
            <a:br>
              <a:rPr lang="en-US" sz="3200" b="1" dirty="0" smtClean="0">
                <a:solidFill>
                  <a:schemeClr val="bg1"/>
                </a:solidFill>
              </a:rPr>
            </a:br>
            <a:r>
              <a:rPr lang="en-US" sz="3200" b="1" dirty="0" smtClean="0">
                <a:solidFill>
                  <a:schemeClr val="bg1"/>
                </a:solidFill>
              </a:rPr>
              <a:t/>
            </a:r>
            <a:br>
              <a:rPr lang="en-US" sz="3200" b="1" dirty="0" smtClean="0">
                <a:solidFill>
                  <a:schemeClr val="bg1"/>
                </a:solidFill>
              </a:rPr>
            </a:br>
            <a:r>
              <a:rPr lang="en-US" sz="3200" dirty="0" smtClean="0">
                <a:solidFill>
                  <a:schemeClr val="accent4"/>
                </a:solidFill>
                <a:latin typeface="Bahnschrift SemiLight" panose="020B0502040204020203" pitchFamily="34" charset="0"/>
              </a:rPr>
              <a:t>By Camellia Pramanik (Batch 3)</a:t>
            </a:r>
            <a:endParaRPr lang="en-US" sz="3200" dirty="0">
              <a:solidFill>
                <a:schemeClr val="accent4"/>
              </a:solidFill>
              <a:latin typeface="Bahnschrift SemiLight" panose="020B0502040204020203" pitchFamily="34" charset="0"/>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xmlns=""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xmlns=""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865811" y="3310134"/>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C917D965-B5BB-41DC-BB5E-C27AF802DD50}"/>
              </a:ext>
            </a:extLst>
          </p:cNvPr>
          <p:cNvSpPr/>
          <p:nvPr/>
        </p:nvSpPr>
        <p:spPr>
          <a:xfrm rot="16200000" flipH="1">
            <a:off x="558053" y="1443427"/>
            <a:ext cx="214810" cy="23662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0"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xmlns="" val="1"/>
              </a:ext>
            </a:extLst>
          </p:cNvPr>
          <p:cNvSpPr/>
          <p:nvPr/>
        </p:nvSpPr>
        <p:spPr>
          <a:xfrm>
            <a:off x="4265612" y="210261"/>
            <a:ext cx="3660775" cy="5965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Endnotes</a:t>
            </a:r>
            <a:endParaRPr lang="en-US" sz="2400" b="1" dirty="0"/>
          </a:p>
        </p:txBody>
      </p:sp>
      <p:sp>
        <p:nvSpPr>
          <p:cNvPr id="21" name="Rectangle 20">
            <a:extLst>
              <a:ext uri="{FF2B5EF4-FFF2-40B4-BE49-F238E27FC236}">
                <a16:creationId xmlns:a16="http://schemas.microsoft.com/office/drawing/2014/main" id="{51613421-44EB-4EA7-89AE-D8972D473414}"/>
              </a:ext>
            </a:extLst>
          </p:cNvPr>
          <p:cNvSpPr/>
          <p:nvPr/>
        </p:nvSpPr>
        <p:spPr>
          <a:xfrm>
            <a:off x="971008" y="1889824"/>
            <a:ext cx="10611392" cy="223394"/>
          </a:xfrm>
          <a:prstGeom prst="rect">
            <a:avLst/>
          </a:prstGeom>
        </p:spPr>
        <p:txBody>
          <a:bodyPr wrap="square" lIns="0" tIns="0" rIns="0" bIns="0" anchor="t">
            <a:spAutoFit/>
          </a:bodyPr>
          <a:lstStyle/>
          <a:p>
            <a:pPr>
              <a:lnSpc>
                <a:spcPts val="1900"/>
              </a:lnSpc>
            </a:pPr>
            <a:r>
              <a:rPr lang="en-US" sz="1400" dirty="0" smtClean="0">
                <a:solidFill>
                  <a:srgbClr val="002060"/>
                </a:solidFill>
                <a:cs typeface="Segoe UI" panose="020B0502040204020203" pitchFamily="34" charset="0"/>
                <a:hlinkClick r:id="rId3" action="ppaction://hlinkpres?slideindex=1&amp;slidetitle="/>
              </a:rPr>
              <a:t>Business Analyst Career Program – Internship Project.pptx</a:t>
            </a:r>
            <a:endParaRPr lang="en-US" sz="1400" dirty="0">
              <a:solidFill>
                <a:srgbClr val="002060"/>
              </a:solidFill>
              <a:cs typeface="Segoe UI" panose="020B0502040204020203" pitchFamily="34" charset="0"/>
            </a:endParaRPr>
          </a:p>
        </p:txBody>
      </p:sp>
      <p:sp>
        <p:nvSpPr>
          <p:cNvPr id="22" name="Rectangle: Rounded Corners 27">
            <a:extLst>
              <a:ext uri="{FF2B5EF4-FFF2-40B4-BE49-F238E27FC236}">
                <a16:creationId xmlns:a16="http://schemas.microsoft.com/office/drawing/2014/main" id="{C917D965-B5BB-41DC-BB5E-C27AF802DD50}"/>
              </a:ext>
            </a:extLst>
          </p:cNvPr>
          <p:cNvSpPr/>
          <p:nvPr/>
        </p:nvSpPr>
        <p:spPr>
          <a:xfrm rot="16200000" flipH="1">
            <a:off x="558054" y="1883209"/>
            <a:ext cx="214810" cy="23662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3" name="Rectangle 22">
            <a:extLst>
              <a:ext uri="{FF2B5EF4-FFF2-40B4-BE49-F238E27FC236}">
                <a16:creationId xmlns:a16="http://schemas.microsoft.com/office/drawing/2014/main" id="{51613421-44EB-4EA7-89AE-D8972D473414}"/>
              </a:ext>
            </a:extLst>
          </p:cNvPr>
          <p:cNvSpPr/>
          <p:nvPr/>
        </p:nvSpPr>
        <p:spPr>
          <a:xfrm>
            <a:off x="971008" y="1445751"/>
            <a:ext cx="10611392" cy="223394"/>
          </a:xfrm>
          <a:prstGeom prst="rect">
            <a:avLst/>
          </a:prstGeom>
        </p:spPr>
        <p:txBody>
          <a:bodyPr wrap="square" lIns="0" tIns="0" rIns="0" bIns="0" anchor="t">
            <a:spAutoFit/>
          </a:bodyPr>
          <a:lstStyle/>
          <a:p>
            <a:pPr>
              <a:lnSpc>
                <a:spcPts val="1900"/>
              </a:lnSpc>
            </a:pPr>
            <a:r>
              <a:rPr lang="en-US" sz="1400" dirty="0" smtClean="0">
                <a:solidFill>
                  <a:srgbClr val="002060"/>
                </a:solidFill>
                <a:cs typeface="Segoe UI" panose="020B0502040204020203" pitchFamily="34" charset="0"/>
                <a:hlinkClick r:id="rId4" action="ppaction://hlinkfile"/>
              </a:rPr>
              <a:t>Business Analyst Internship Project By Camellia </a:t>
            </a:r>
            <a:r>
              <a:rPr lang="en-US" sz="1400" dirty="0" err="1" smtClean="0">
                <a:solidFill>
                  <a:srgbClr val="002060"/>
                </a:solidFill>
                <a:cs typeface="Segoe UI" panose="020B0502040204020203" pitchFamily="34" charset="0"/>
                <a:hlinkClick r:id="rId4" action="ppaction://hlinkfile"/>
              </a:rPr>
              <a:t>Pramanik.pbix</a:t>
            </a:r>
            <a:endParaRPr lang="en-US" sz="1400" dirty="0">
              <a:solidFill>
                <a:srgbClr val="002060"/>
              </a:solidFill>
              <a:cs typeface="Segoe UI" panose="020B0502040204020203" pitchFamily="34" charset="0"/>
            </a:endParaRPr>
          </a:p>
        </p:txBody>
      </p:sp>
      <p:sp>
        <p:nvSpPr>
          <p:cNvPr id="24" name="Rectangle: Rounded Corners 27">
            <a:extLst>
              <a:ext uri="{FF2B5EF4-FFF2-40B4-BE49-F238E27FC236}">
                <a16:creationId xmlns:a16="http://schemas.microsoft.com/office/drawing/2014/main" id="{C917D965-B5BB-41DC-BB5E-C27AF802DD50}"/>
              </a:ext>
            </a:extLst>
          </p:cNvPr>
          <p:cNvSpPr/>
          <p:nvPr/>
        </p:nvSpPr>
        <p:spPr>
          <a:xfrm rot="16200000" flipH="1">
            <a:off x="558054" y="2322990"/>
            <a:ext cx="214810" cy="23662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5" name="Rectangle 24">
            <a:extLst>
              <a:ext uri="{FF2B5EF4-FFF2-40B4-BE49-F238E27FC236}">
                <a16:creationId xmlns:a16="http://schemas.microsoft.com/office/drawing/2014/main" id="{51613421-44EB-4EA7-89AE-D8972D473414}"/>
              </a:ext>
            </a:extLst>
          </p:cNvPr>
          <p:cNvSpPr/>
          <p:nvPr/>
        </p:nvSpPr>
        <p:spPr>
          <a:xfrm>
            <a:off x="971008" y="2325314"/>
            <a:ext cx="10611392" cy="223394"/>
          </a:xfrm>
          <a:prstGeom prst="rect">
            <a:avLst/>
          </a:prstGeom>
        </p:spPr>
        <p:txBody>
          <a:bodyPr wrap="square" lIns="0" tIns="0" rIns="0" bIns="0" anchor="t">
            <a:spAutoFit/>
          </a:bodyPr>
          <a:lstStyle/>
          <a:p>
            <a:pPr>
              <a:lnSpc>
                <a:spcPts val="1900"/>
              </a:lnSpc>
            </a:pPr>
            <a:r>
              <a:rPr lang="en-US" sz="1400" dirty="0" smtClean="0">
                <a:solidFill>
                  <a:schemeClr val="accent5">
                    <a:lumMod val="60000"/>
                    <a:lumOff val="40000"/>
                  </a:schemeClr>
                </a:solidFill>
                <a:cs typeface="Segoe UI" panose="020B0502040204020203" pitchFamily="34" charset="0"/>
              </a:rPr>
              <a:t>All the solutions of the questions are presented in this presentation post the end notes along with the relevant screenshots.</a:t>
            </a:r>
            <a:endParaRPr lang="en-US" sz="1400" dirty="0">
              <a:solidFill>
                <a:schemeClr val="accent5">
                  <a:lumMod val="60000"/>
                  <a:lumOff val="40000"/>
                </a:schemeClr>
              </a:solidFill>
              <a:cs typeface="Segoe UI" panose="020B0502040204020203" pitchFamily="34" charset="0"/>
            </a:endParaRPr>
          </a:p>
        </p:txBody>
      </p:sp>
    </p:spTree>
    <p:extLst>
      <p:ext uri="{BB962C8B-B14F-4D97-AF65-F5344CB8AC3E}">
        <p14:creationId xmlns:p14="http://schemas.microsoft.com/office/powerpoint/2010/main" val="727364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523149"/>
          </a:xfrm>
        </p:spPr>
        <p:txBody>
          <a:bodyPr>
            <a:normAutofit fontScale="90000"/>
          </a:bodyPr>
          <a:lstStyle/>
          <a:p>
            <a:r>
              <a:rPr lang="en-US" sz="1800" dirty="0" smtClean="0">
                <a:latin typeface="Arial Rounded MT Bold" panose="020F0704030504030204" pitchFamily="34" charset="0"/>
              </a:rPr>
              <a:t>1. Transform </a:t>
            </a:r>
            <a:r>
              <a:rPr lang="en-US" sz="1800" dirty="0">
                <a:latin typeface="Arial Rounded MT Bold" panose="020F0704030504030204" pitchFamily="34" charset="0"/>
              </a:rPr>
              <a:t>customers data so that </a:t>
            </a:r>
            <a:r>
              <a:rPr lang="en-US" sz="1800" dirty="0" smtClean="0">
                <a:latin typeface="Arial Rounded MT Bold" panose="020F0704030504030204" pitchFamily="34" charset="0"/>
              </a:rPr>
              <a:t>First Name</a:t>
            </a:r>
            <a:r>
              <a:rPr lang="en-US" sz="1800" dirty="0">
                <a:latin typeface="Arial Rounded MT Bold" panose="020F0704030504030204" pitchFamily="34" charset="0"/>
              </a:rPr>
              <a:t>, </a:t>
            </a:r>
            <a:r>
              <a:rPr lang="en-US" sz="1800" dirty="0" smtClean="0">
                <a:latin typeface="Arial Rounded MT Bold" panose="020F0704030504030204" pitchFamily="34" charset="0"/>
              </a:rPr>
              <a:t>Middle Name </a:t>
            </a:r>
            <a:r>
              <a:rPr lang="en-US" sz="1800" dirty="0">
                <a:latin typeface="Arial Rounded MT Bold" panose="020F0704030504030204" pitchFamily="34" charset="0"/>
              </a:rPr>
              <a:t>and </a:t>
            </a:r>
            <a:r>
              <a:rPr lang="en-US" sz="1800" dirty="0" smtClean="0">
                <a:latin typeface="Arial Rounded MT Bold" panose="020F0704030504030204" pitchFamily="34" charset="0"/>
              </a:rPr>
              <a:t>Last Name </a:t>
            </a:r>
            <a:r>
              <a:rPr lang="en-US" sz="1800" dirty="0">
                <a:latin typeface="Arial Rounded MT Bold" panose="020F0704030504030204" pitchFamily="34" charset="0"/>
              </a:rPr>
              <a:t>are merged into full </a:t>
            </a:r>
            <a:r>
              <a:rPr lang="en-US" sz="1800" dirty="0" smtClean="0">
                <a:latin typeface="Arial Rounded MT Bold" panose="020F0704030504030204" pitchFamily="34" charset="0"/>
              </a:rPr>
              <a:t>name</a:t>
            </a:r>
            <a:endParaRPr lang="en-IN" sz="1600" dirty="0">
              <a:latin typeface="Arial Rounded MT Bold" panose="020F0704030504030204" pitchFamily="34" charset="0"/>
            </a:endParaRPr>
          </a:p>
        </p:txBody>
      </p:sp>
      <p:pic>
        <p:nvPicPr>
          <p:cNvPr id="5" name="Content Placeholder 4"/>
          <p:cNvPicPr>
            <a:picLocks noGrp="1" noChangeAspect="1"/>
          </p:cNvPicPr>
          <p:nvPr>
            <p:ph idx="1"/>
          </p:nvPr>
        </p:nvPicPr>
        <p:blipFill rotWithShape="1">
          <a:blip r:embed="rId2"/>
          <a:srcRect b="4671"/>
          <a:stretch/>
        </p:blipFill>
        <p:spPr>
          <a:xfrm>
            <a:off x="505097" y="1254034"/>
            <a:ext cx="11216640" cy="5347063"/>
          </a:xfrm>
          <a:prstGeom prst="rect">
            <a:avLst/>
          </a:prstGeom>
        </p:spPr>
      </p:pic>
    </p:spTree>
    <p:extLst>
      <p:ext uri="{BB962C8B-B14F-4D97-AF65-F5344CB8AC3E}">
        <p14:creationId xmlns:p14="http://schemas.microsoft.com/office/powerpoint/2010/main" val="4201312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6"/>
            <a:ext cx="10515600" cy="470898"/>
          </a:xfrm>
        </p:spPr>
        <p:txBody>
          <a:bodyPr>
            <a:normAutofit/>
          </a:bodyPr>
          <a:lstStyle/>
          <a:p>
            <a:r>
              <a:rPr lang="en-US" sz="1600" dirty="0" smtClean="0">
                <a:latin typeface="Arial Rounded MT Bold" panose="020F0704030504030204" pitchFamily="34" charset="0"/>
              </a:rPr>
              <a:t>2. Demographics column is being removed</a:t>
            </a:r>
            <a:endParaRPr lang="en-IN" sz="1600" dirty="0">
              <a:latin typeface="Arial Rounded MT Bold" panose="020F0704030504030204" pitchFamily="34" charset="0"/>
            </a:endParaRPr>
          </a:p>
        </p:txBody>
      </p:sp>
      <p:pic>
        <p:nvPicPr>
          <p:cNvPr id="9" name="Content Placeholder 8"/>
          <p:cNvPicPr>
            <a:picLocks noGrp="1" noChangeAspect="1"/>
          </p:cNvPicPr>
          <p:nvPr>
            <p:ph sz="half" idx="1"/>
          </p:nvPr>
        </p:nvPicPr>
        <p:blipFill rotWithShape="1">
          <a:blip r:embed="rId2"/>
          <a:srcRect b="4197"/>
          <a:stretch/>
        </p:blipFill>
        <p:spPr>
          <a:xfrm>
            <a:off x="330926" y="1741714"/>
            <a:ext cx="5688874" cy="4380413"/>
          </a:xfrm>
          <a:prstGeom prst="rect">
            <a:avLst/>
          </a:prstGeom>
        </p:spPr>
      </p:pic>
      <p:pic>
        <p:nvPicPr>
          <p:cNvPr id="10" name="Content Placeholder 9"/>
          <p:cNvPicPr>
            <a:picLocks noGrp="1" noChangeAspect="1"/>
          </p:cNvPicPr>
          <p:nvPr>
            <p:ph sz="half" idx="2"/>
          </p:nvPr>
        </p:nvPicPr>
        <p:blipFill rotWithShape="1">
          <a:blip r:embed="rId3"/>
          <a:srcRect b="3983"/>
          <a:stretch/>
        </p:blipFill>
        <p:spPr>
          <a:xfrm>
            <a:off x="6172199" y="1741714"/>
            <a:ext cx="5758543" cy="4371703"/>
          </a:xfrm>
          <a:prstGeom prst="rect">
            <a:avLst/>
          </a:prstGeom>
        </p:spPr>
      </p:pic>
      <p:sp>
        <p:nvSpPr>
          <p:cNvPr id="12" name="TextBox 11"/>
          <p:cNvSpPr txBox="1"/>
          <p:nvPr/>
        </p:nvSpPr>
        <p:spPr>
          <a:xfrm>
            <a:off x="2173878" y="1141356"/>
            <a:ext cx="119633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BEFORE</a:t>
            </a:r>
            <a:endParaRPr lang="en-IN" dirty="0">
              <a:latin typeface="Arial" panose="020B0604020202020204" pitchFamily="34" charset="0"/>
              <a:cs typeface="Arial" panose="020B0604020202020204" pitchFamily="34" charset="0"/>
            </a:endParaRPr>
          </a:p>
        </p:txBody>
      </p:sp>
      <p:sp>
        <p:nvSpPr>
          <p:cNvPr id="13" name="TextBox 12"/>
          <p:cNvSpPr txBox="1"/>
          <p:nvPr/>
        </p:nvSpPr>
        <p:spPr>
          <a:xfrm>
            <a:off x="8537663" y="1141356"/>
            <a:ext cx="1076599" cy="369332"/>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AFTER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59977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401229"/>
          </a:xfrm>
        </p:spPr>
        <p:txBody>
          <a:bodyPr>
            <a:normAutofit/>
          </a:bodyPr>
          <a:lstStyle/>
          <a:p>
            <a:r>
              <a:rPr lang="en-US" sz="1600" dirty="0" smtClean="0">
                <a:latin typeface="Arial Rounded MT Bold" panose="020F0704030504030204" pitchFamily="34" charset="0"/>
              </a:rPr>
              <a:t>3. </a:t>
            </a:r>
            <a:r>
              <a:rPr lang="en-IN" sz="1600" dirty="0">
                <a:latin typeface="Arial Rounded MT Bold" panose="020F0704030504030204" pitchFamily="34" charset="0"/>
              </a:rPr>
              <a:t>Create measures like </a:t>
            </a:r>
            <a:r>
              <a:rPr lang="en-IN" sz="1600" dirty="0" smtClean="0">
                <a:latin typeface="Arial Rounded MT Bold" panose="020F0704030504030204" pitchFamily="34" charset="0"/>
              </a:rPr>
              <a:t>Total Sales Amount</a:t>
            </a:r>
            <a:r>
              <a:rPr lang="en-IN" sz="1600" dirty="0">
                <a:latin typeface="Arial Rounded MT Bold" panose="020F0704030504030204" pitchFamily="34" charset="0"/>
              </a:rPr>
              <a:t>.</a:t>
            </a:r>
          </a:p>
        </p:txBody>
      </p:sp>
      <p:pic>
        <p:nvPicPr>
          <p:cNvPr id="7" name="Content Placeholder 6"/>
          <p:cNvPicPr>
            <a:picLocks noGrp="1" noChangeAspect="1"/>
          </p:cNvPicPr>
          <p:nvPr>
            <p:ph idx="1"/>
          </p:nvPr>
        </p:nvPicPr>
        <p:blipFill rotWithShape="1">
          <a:blip r:embed="rId2"/>
          <a:srcRect t="4221" b="4801"/>
          <a:stretch/>
        </p:blipFill>
        <p:spPr>
          <a:xfrm>
            <a:off x="400594" y="1027611"/>
            <a:ext cx="11390811" cy="5268686"/>
          </a:xfrm>
          <a:prstGeom prst="rect">
            <a:avLst/>
          </a:prstGeom>
        </p:spPr>
      </p:pic>
    </p:spTree>
    <p:extLst>
      <p:ext uri="{BB962C8B-B14F-4D97-AF65-F5344CB8AC3E}">
        <p14:creationId xmlns:p14="http://schemas.microsoft.com/office/powerpoint/2010/main" val="28804012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44772"/>
          </a:xfrm>
        </p:spPr>
        <p:txBody>
          <a:bodyPr>
            <a:normAutofit/>
          </a:bodyPr>
          <a:lstStyle/>
          <a:p>
            <a:r>
              <a:rPr lang="en-US" sz="1600" dirty="0" smtClean="0">
                <a:latin typeface="Arial Rounded MT Bold" panose="020F0704030504030204" pitchFamily="34" charset="0"/>
              </a:rPr>
              <a:t>4. </a:t>
            </a:r>
            <a:r>
              <a:rPr lang="en-IN" sz="1600" dirty="0">
                <a:latin typeface="Arial Rounded MT Bold" panose="020F0704030504030204" pitchFamily="34" charset="0"/>
              </a:rPr>
              <a:t>Create measures like </a:t>
            </a:r>
            <a:r>
              <a:rPr lang="en-IN" sz="1600" dirty="0" smtClean="0">
                <a:latin typeface="Arial Rounded MT Bold" panose="020F0704030504030204" pitchFamily="34" charset="0"/>
              </a:rPr>
              <a:t>Average, Min, Max Total </a:t>
            </a:r>
            <a:r>
              <a:rPr lang="en-IN" sz="1600" dirty="0">
                <a:latin typeface="Arial Rounded MT Bold" panose="020F0704030504030204" pitchFamily="34" charset="0"/>
              </a:rPr>
              <a:t>Sales Amount.</a:t>
            </a:r>
          </a:p>
        </p:txBody>
      </p:sp>
      <p:pic>
        <p:nvPicPr>
          <p:cNvPr id="4" name="Content Placeholder 3"/>
          <p:cNvPicPr>
            <a:picLocks noGrp="1" noChangeAspect="1"/>
          </p:cNvPicPr>
          <p:nvPr>
            <p:ph idx="1"/>
          </p:nvPr>
        </p:nvPicPr>
        <p:blipFill rotWithShape="1">
          <a:blip r:embed="rId2"/>
          <a:srcRect t="4276" b="4462"/>
          <a:stretch/>
        </p:blipFill>
        <p:spPr>
          <a:xfrm>
            <a:off x="531223" y="1280160"/>
            <a:ext cx="11199223" cy="5460274"/>
          </a:xfrm>
          <a:prstGeom prst="rect">
            <a:avLst/>
          </a:prstGeom>
        </p:spPr>
      </p:pic>
    </p:spTree>
    <p:extLst>
      <p:ext uri="{BB962C8B-B14F-4D97-AF65-F5344CB8AC3E}">
        <p14:creationId xmlns:p14="http://schemas.microsoft.com/office/powerpoint/2010/main" val="3569572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166" y="417377"/>
            <a:ext cx="10515600" cy="444772"/>
          </a:xfrm>
        </p:spPr>
        <p:txBody>
          <a:bodyPr>
            <a:normAutofit/>
          </a:bodyPr>
          <a:lstStyle/>
          <a:p>
            <a:r>
              <a:rPr lang="en-US" sz="1600" dirty="0">
                <a:latin typeface="Arial Rounded MT Bold" panose="020F0704030504030204" pitchFamily="34" charset="0"/>
              </a:rPr>
              <a:t>5</a:t>
            </a:r>
            <a:r>
              <a:rPr lang="en-US" sz="1600" dirty="0" smtClean="0">
                <a:latin typeface="Arial Rounded MT Bold" panose="020F0704030504030204" pitchFamily="34" charset="0"/>
              </a:rPr>
              <a:t>. Which customer has the highest sales amount?</a:t>
            </a:r>
            <a:endParaRPr lang="en-IN" sz="1600" dirty="0">
              <a:latin typeface="Arial Rounded MT Bold" panose="020F0704030504030204" pitchFamily="34" charset="0"/>
            </a:endParaRPr>
          </a:p>
        </p:txBody>
      </p:sp>
      <p:sp>
        <p:nvSpPr>
          <p:cNvPr id="3" name="Content Placeholder 2"/>
          <p:cNvSpPr>
            <a:spLocks noGrp="1"/>
          </p:cNvSpPr>
          <p:nvPr>
            <p:ph idx="1"/>
          </p:nvPr>
        </p:nvSpPr>
        <p:spPr>
          <a:xfrm>
            <a:off x="838200" y="949234"/>
            <a:ext cx="10515600" cy="5227729"/>
          </a:xfrm>
        </p:spPr>
        <p:txBody>
          <a:bodyPr>
            <a:normAutofit/>
          </a:bodyPr>
          <a:lstStyle/>
          <a:p>
            <a:r>
              <a:rPr lang="en-IN" sz="1200" dirty="0" smtClean="0"/>
              <a:t>Two </a:t>
            </a:r>
            <a:r>
              <a:rPr lang="en-IN" sz="1200" dirty="0"/>
              <a:t>customers named  Kaitlyn J Henderson and  Nichole  </a:t>
            </a:r>
            <a:r>
              <a:rPr lang="en-IN" sz="1200" dirty="0" smtClean="0"/>
              <a:t>Nara has the highest sales amount.</a:t>
            </a:r>
          </a:p>
          <a:p>
            <a:pPr marL="0" indent="0">
              <a:buNone/>
            </a:pPr>
            <a:endParaRPr lang="en-IN" sz="1200" dirty="0"/>
          </a:p>
        </p:txBody>
      </p:sp>
      <p:pic>
        <p:nvPicPr>
          <p:cNvPr id="6" name="Picture 5"/>
          <p:cNvPicPr>
            <a:picLocks noChangeAspect="1"/>
          </p:cNvPicPr>
          <p:nvPr/>
        </p:nvPicPr>
        <p:blipFill rotWithShape="1">
          <a:blip r:embed="rId2"/>
          <a:srcRect t="4033" b="4543"/>
          <a:stretch/>
        </p:blipFill>
        <p:spPr>
          <a:xfrm>
            <a:off x="265611" y="1375954"/>
            <a:ext cx="11660777" cy="5355772"/>
          </a:xfrm>
          <a:prstGeom prst="rect">
            <a:avLst/>
          </a:prstGeom>
        </p:spPr>
      </p:pic>
    </p:spTree>
    <p:extLst>
      <p:ext uri="{BB962C8B-B14F-4D97-AF65-F5344CB8AC3E}">
        <p14:creationId xmlns:p14="http://schemas.microsoft.com/office/powerpoint/2010/main" val="4016267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166" y="417377"/>
            <a:ext cx="10515600" cy="444772"/>
          </a:xfrm>
        </p:spPr>
        <p:txBody>
          <a:bodyPr>
            <a:normAutofit/>
          </a:bodyPr>
          <a:lstStyle/>
          <a:p>
            <a:r>
              <a:rPr lang="en-US" sz="1600" dirty="0" smtClean="0">
                <a:latin typeface="Arial Rounded MT Bold" panose="020F0704030504030204" pitchFamily="34" charset="0"/>
              </a:rPr>
              <a:t>6. Which customer has the minimum sales amount?</a:t>
            </a:r>
            <a:endParaRPr lang="en-IN" sz="1600" dirty="0">
              <a:latin typeface="Arial Rounded MT Bold" panose="020F0704030504030204" pitchFamily="34" charset="0"/>
            </a:endParaRPr>
          </a:p>
        </p:txBody>
      </p:sp>
      <p:sp>
        <p:nvSpPr>
          <p:cNvPr id="3" name="Content Placeholder 2"/>
          <p:cNvSpPr>
            <a:spLocks noGrp="1"/>
          </p:cNvSpPr>
          <p:nvPr>
            <p:ph idx="1"/>
          </p:nvPr>
        </p:nvSpPr>
        <p:spPr>
          <a:xfrm>
            <a:off x="838200" y="949234"/>
            <a:ext cx="10515600" cy="5227729"/>
          </a:xfrm>
        </p:spPr>
        <p:txBody>
          <a:bodyPr>
            <a:normAutofit/>
          </a:bodyPr>
          <a:lstStyle/>
          <a:p>
            <a:r>
              <a:rPr lang="en-IN" sz="1200" dirty="0" smtClean="0"/>
              <a:t>Eleven </a:t>
            </a:r>
            <a:r>
              <a:rPr lang="en-IN" sz="1200" dirty="0"/>
              <a:t>customers named  Abigail C </a:t>
            </a:r>
            <a:r>
              <a:rPr lang="en-IN" sz="1200" dirty="0" smtClean="0"/>
              <a:t>Morris</a:t>
            </a:r>
            <a:r>
              <a:rPr lang="en-IN" sz="1200" dirty="0"/>
              <a:t>, Abigail L Bennett, Alex S Collins, Brad  Kumar, Cody R </a:t>
            </a:r>
            <a:r>
              <a:rPr lang="en-IN" sz="1200" dirty="0" smtClean="0"/>
              <a:t>Sanders, </a:t>
            </a:r>
            <a:r>
              <a:rPr lang="en-IN" sz="1200" dirty="0" err="1" smtClean="0"/>
              <a:t>etc</a:t>
            </a:r>
            <a:r>
              <a:rPr lang="en-IN" sz="1200" dirty="0" smtClean="0"/>
              <a:t> has the minimum sales amount. All customers names highlighted has the minimum sales amount. </a:t>
            </a:r>
          </a:p>
          <a:p>
            <a:pPr marL="0" indent="0">
              <a:buNone/>
            </a:pPr>
            <a:endParaRPr lang="en-IN" sz="1200" dirty="0"/>
          </a:p>
        </p:txBody>
      </p:sp>
      <p:pic>
        <p:nvPicPr>
          <p:cNvPr id="4" name="Picture 3"/>
          <p:cNvPicPr>
            <a:picLocks noChangeAspect="1"/>
          </p:cNvPicPr>
          <p:nvPr/>
        </p:nvPicPr>
        <p:blipFill rotWithShape="1">
          <a:blip r:embed="rId2"/>
          <a:srcRect t="4027" b="4448"/>
          <a:stretch/>
        </p:blipFill>
        <p:spPr>
          <a:xfrm>
            <a:off x="383177" y="1645920"/>
            <a:ext cx="11451771" cy="5212080"/>
          </a:xfrm>
          <a:prstGeom prst="rect">
            <a:avLst/>
          </a:prstGeom>
        </p:spPr>
      </p:pic>
    </p:spTree>
    <p:extLst>
      <p:ext uri="{BB962C8B-B14F-4D97-AF65-F5344CB8AC3E}">
        <p14:creationId xmlns:p14="http://schemas.microsoft.com/office/powerpoint/2010/main" val="2221957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166" y="417377"/>
            <a:ext cx="10515600" cy="444772"/>
          </a:xfrm>
        </p:spPr>
        <p:txBody>
          <a:bodyPr>
            <a:normAutofit/>
          </a:bodyPr>
          <a:lstStyle/>
          <a:p>
            <a:r>
              <a:rPr lang="en-US" sz="1600" dirty="0">
                <a:latin typeface="Arial Rounded MT Bold" panose="020F0704030504030204" pitchFamily="34" charset="0"/>
              </a:rPr>
              <a:t>7</a:t>
            </a:r>
            <a:r>
              <a:rPr lang="en-US" sz="1600" dirty="0" smtClean="0">
                <a:latin typeface="Arial Rounded MT Bold" panose="020F0704030504030204" pitchFamily="34" charset="0"/>
              </a:rPr>
              <a:t>. Which product category is having the highest sales?</a:t>
            </a:r>
            <a:endParaRPr lang="en-IN" sz="1600" dirty="0">
              <a:latin typeface="Arial Rounded MT Bold" panose="020F0704030504030204" pitchFamily="34" charset="0"/>
            </a:endParaRPr>
          </a:p>
        </p:txBody>
      </p:sp>
      <p:sp>
        <p:nvSpPr>
          <p:cNvPr id="3" name="Content Placeholder 2"/>
          <p:cNvSpPr>
            <a:spLocks noGrp="1"/>
          </p:cNvSpPr>
          <p:nvPr>
            <p:ph idx="1"/>
          </p:nvPr>
        </p:nvSpPr>
        <p:spPr>
          <a:xfrm>
            <a:off x="838200" y="949234"/>
            <a:ext cx="10515600" cy="5227729"/>
          </a:xfrm>
        </p:spPr>
        <p:txBody>
          <a:bodyPr>
            <a:normAutofit/>
          </a:bodyPr>
          <a:lstStyle/>
          <a:p>
            <a:r>
              <a:rPr lang="en-IN" sz="1200" dirty="0" smtClean="0"/>
              <a:t>Bikes in the year 2013 have the highest sales. Although every year bikes have the highest sales compared to other product category.</a:t>
            </a:r>
          </a:p>
          <a:p>
            <a:pPr marL="0" indent="0">
              <a:buNone/>
            </a:pPr>
            <a:endParaRPr lang="en-IN" sz="1200" dirty="0"/>
          </a:p>
        </p:txBody>
      </p:sp>
      <p:pic>
        <p:nvPicPr>
          <p:cNvPr id="5" name="Picture 4"/>
          <p:cNvPicPr>
            <a:picLocks noChangeAspect="1"/>
          </p:cNvPicPr>
          <p:nvPr/>
        </p:nvPicPr>
        <p:blipFill rotWithShape="1">
          <a:blip r:embed="rId2"/>
          <a:srcRect t="4095" b="6693"/>
          <a:stretch/>
        </p:blipFill>
        <p:spPr>
          <a:xfrm>
            <a:off x="592184" y="1428205"/>
            <a:ext cx="11364686" cy="5320937"/>
          </a:xfrm>
          <a:prstGeom prst="rect">
            <a:avLst/>
          </a:prstGeom>
        </p:spPr>
      </p:pic>
    </p:spTree>
    <p:extLst>
      <p:ext uri="{BB962C8B-B14F-4D97-AF65-F5344CB8AC3E}">
        <p14:creationId xmlns:p14="http://schemas.microsoft.com/office/powerpoint/2010/main" val="3305316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44772"/>
          </a:xfrm>
        </p:spPr>
        <p:txBody>
          <a:bodyPr>
            <a:normAutofit/>
          </a:bodyPr>
          <a:lstStyle/>
          <a:p>
            <a:r>
              <a:rPr lang="en-US" sz="1600" dirty="0" smtClean="0">
                <a:latin typeface="Arial Rounded MT Bold" panose="020F0704030504030204" pitchFamily="34" charset="0"/>
              </a:rPr>
              <a:t>8. Show month over month </a:t>
            </a:r>
            <a:r>
              <a:rPr lang="en-IN" sz="1600" dirty="0" smtClean="0">
                <a:latin typeface="Arial Rounded MT Bold" panose="020F0704030504030204" pitchFamily="34" charset="0"/>
              </a:rPr>
              <a:t>Sales </a:t>
            </a:r>
            <a:r>
              <a:rPr lang="en-IN" sz="1600" dirty="0">
                <a:latin typeface="Arial Rounded MT Bold" panose="020F0704030504030204" pitchFamily="34" charset="0"/>
              </a:rPr>
              <a:t>Amount.</a:t>
            </a:r>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t="3931" b="7282"/>
          <a:stretch/>
        </p:blipFill>
        <p:spPr>
          <a:xfrm>
            <a:off x="252549" y="992777"/>
            <a:ext cx="11765279" cy="5730240"/>
          </a:xfrm>
          <a:prstGeom prst="rect">
            <a:avLst/>
          </a:prstGeom>
        </p:spPr>
      </p:pic>
    </p:spTree>
    <p:extLst>
      <p:ext uri="{BB962C8B-B14F-4D97-AF65-F5344CB8AC3E}">
        <p14:creationId xmlns:p14="http://schemas.microsoft.com/office/powerpoint/2010/main" val="4265868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
        <p:nvSpPr>
          <p:cNvPr id="4" name="TextBox 3"/>
          <p:cNvSpPr txBox="1"/>
          <p:nvPr/>
        </p:nvSpPr>
        <p:spPr>
          <a:xfrm>
            <a:off x="4961283" y="5878723"/>
            <a:ext cx="2438400" cy="369332"/>
          </a:xfrm>
          <a:prstGeom prst="rect">
            <a:avLst/>
          </a:prstGeom>
          <a:noFill/>
        </p:spPr>
        <p:txBody>
          <a:bodyPr wrap="square" rtlCol="0">
            <a:spAutoFit/>
          </a:bodyPr>
          <a:lstStyle/>
          <a:p>
            <a:r>
              <a:rPr lang="en-IN" b="1" dirty="0" smtClean="0">
                <a:solidFill>
                  <a:srgbClr val="FFC000"/>
                </a:solidFill>
              </a:rPr>
              <a:t>By Camellia Pramanik</a:t>
            </a:r>
            <a:endParaRPr lang="en-IN" b="1" dirty="0">
              <a:solidFill>
                <a:srgbClr val="FFC000"/>
              </a:solidFill>
            </a:endParaRPr>
          </a:p>
        </p:txBody>
      </p:sp>
    </p:spTree>
    <p:extLst>
      <p:ext uri="{BB962C8B-B14F-4D97-AF65-F5344CB8AC3E}">
        <p14:creationId xmlns:p14="http://schemas.microsoft.com/office/powerpoint/2010/main" val="1923038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xmlns=""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xmlns=""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mj-lt"/>
              </a:rPr>
              <a:t>AGENDA</a:t>
            </a:r>
            <a:endParaRPr lang="en-US" b="1" dirty="0">
              <a:latin typeface="+mj-lt"/>
            </a:endParaRP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xmlns="" val="1"/>
              </a:ext>
            </a:extLst>
          </p:cNvPr>
          <p:cNvSpPr/>
          <p:nvPr/>
        </p:nvSpPr>
        <p:spPr>
          <a:xfrm>
            <a:off x="6943725" y="1613877"/>
            <a:ext cx="44100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Import the data into Power BI</a:t>
            </a:r>
            <a:endParaRPr lang="en-US" sz="1600" dirty="0"/>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xmlns=""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xmlns="" val="1"/>
              </a:ext>
            </a:extLst>
          </p:cNvPr>
          <p:cNvSpPr/>
          <p:nvPr/>
        </p:nvSpPr>
        <p:spPr>
          <a:xfrm>
            <a:off x="8051800" y="3334727"/>
            <a:ext cx="3738719"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Explaining insights from Plot/Graph plotted</a:t>
            </a:r>
            <a:endParaRPr lang="en-US" sz="1600" dirty="0"/>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xmlns="" val="1"/>
              </a:ext>
            </a:extLst>
          </p:cNvPr>
          <p:cNvSpPr/>
          <p:nvPr/>
        </p:nvSpPr>
        <p:spPr>
          <a:xfrm>
            <a:off x="7442200" y="3235325"/>
            <a:ext cx="944154"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xmlns="" val="1"/>
              </a:ext>
            </a:extLst>
          </p:cNvPr>
          <p:cNvSpPr/>
          <p:nvPr/>
        </p:nvSpPr>
        <p:spPr>
          <a:xfrm>
            <a:off x="7388918" y="5125204"/>
            <a:ext cx="4150780"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a:p>
            <a:pPr algn="ctr"/>
            <a:r>
              <a:rPr lang="en-US" sz="1600" dirty="0" smtClean="0"/>
              <a:t>Data </a:t>
            </a:r>
            <a:r>
              <a:rPr lang="en-US" sz="1600" dirty="0" smtClean="0"/>
              <a:t>Analysis of the Plot/Graph plotted</a:t>
            </a:r>
            <a:endParaRPr lang="en-US" sz="1600" dirty="0"/>
          </a:p>
          <a:p>
            <a:pPr algn="ctr"/>
            <a:endParaRPr lang="en-US" sz="1600" dirty="0"/>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xmlns=""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xmlns=""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Endnotes</a:t>
            </a:r>
            <a:endParaRPr lang="en-US" sz="1600" dirty="0"/>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xmlns=""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xmlns="" val="1"/>
              </a:ext>
            </a:extLst>
          </p:cNvPr>
          <p:cNvSpPr/>
          <p:nvPr/>
        </p:nvSpPr>
        <p:spPr>
          <a:xfrm>
            <a:off x="652304" y="3317709"/>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Conclusion and Inferences</a:t>
            </a:r>
            <a:endParaRPr lang="en-US" sz="1600" dirty="0"/>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xmlns=""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xmlns="" val="1"/>
              </a:ext>
            </a:extLst>
          </p:cNvPr>
          <p:cNvSpPr/>
          <p:nvPr/>
        </p:nvSpPr>
        <p:spPr>
          <a:xfrm>
            <a:off x="652304" y="5163621"/>
            <a:ext cx="3955483"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Interactive Dashboard by using Power BI</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xmlns="" val="1"/>
              </a:ext>
            </a:extLst>
          </p:cNvPr>
          <p:cNvSpPr/>
          <p:nvPr/>
        </p:nvSpPr>
        <p:spPr>
          <a:xfrm>
            <a:off x="4396911" y="5037137"/>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flipV="1">
            <a:off x="7863840" y="522898"/>
            <a:ext cx="4328160" cy="18569"/>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579224" cy="18569"/>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28600" y="781481"/>
            <a:ext cx="11563935" cy="369332"/>
          </a:xfrm>
          <a:prstGeom prst="rect">
            <a:avLst/>
          </a:prstGeom>
        </p:spPr>
        <p:txBody>
          <a:bodyPr wrap="none">
            <a:spAutoFit/>
          </a:bodyPr>
          <a:lstStyle/>
          <a:p>
            <a:pPr algn="just"/>
            <a:r>
              <a:rPr lang="en-US" dirty="0" smtClean="0">
                <a:solidFill>
                  <a:srgbClr val="7030A0"/>
                </a:solidFill>
              </a:rPr>
              <a:t>Import of the data and Data Cleaning </a:t>
            </a:r>
            <a:r>
              <a:rPr lang="en-US" dirty="0">
                <a:solidFill>
                  <a:srgbClr val="7030A0"/>
                </a:solidFill>
              </a:rPr>
              <a:t>and other possible operations on data using query </a:t>
            </a:r>
            <a:r>
              <a:rPr lang="en-US" dirty="0" smtClean="0">
                <a:solidFill>
                  <a:srgbClr val="7030A0"/>
                </a:solidFill>
              </a:rPr>
              <a:t>editor </a:t>
            </a:r>
            <a:r>
              <a:rPr lang="en-US" b="1" dirty="0" smtClean="0">
                <a:solidFill>
                  <a:srgbClr val="7030A0"/>
                </a:solidFill>
              </a:rPr>
              <a:t>(FIRST DATA SET)  </a:t>
            </a:r>
            <a:endParaRPr lang="en-IN" b="1" dirty="0">
              <a:solidFill>
                <a:srgbClr val="7030A0"/>
              </a:solidFill>
            </a:endParaRPr>
          </a:p>
        </p:txBody>
      </p:sp>
      <p:pic>
        <p:nvPicPr>
          <p:cNvPr id="2" name="Picture 1"/>
          <p:cNvPicPr>
            <a:picLocks noChangeAspect="1"/>
          </p:cNvPicPr>
          <p:nvPr/>
        </p:nvPicPr>
        <p:blipFill rotWithShape="1">
          <a:blip r:embed="rId3"/>
          <a:srcRect t="3005" b="4494"/>
          <a:stretch/>
        </p:blipFill>
        <p:spPr>
          <a:xfrm>
            <a:off x="228600" y="1390827"/>
            <a:ext cx="11797937" cy="5227687"/>
          </a:xfrm>
          <a:prstGeom prst="rect">
            <a:avLst/>
          </a:prstGeom>
        </p:spPr>
      </p:pic>
      <p:sp>
        <p:nvSpPr>
          <p:cNvPr id="9"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xmlns="" val="1"/>
              </a:ext>
            </a:extLst>
          </p:cNvPr>
          <p:cNvSpPr/>
          <p:nvPr/>
        </p:nvSpPr>
        <p:spPr>
          <a:xfrm>
            <a:off x="3910239" y="275948"/>
            <a:ext cx="3660775" cy="42423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Import the data into Power </a:t>
            </a:r>
            <a:r>
              <a:rPr lang="en-US" sz="2000" b="1" dirty="0" smtClean="0">
                <a:solidFill>
                  <a:schemeClr val="bg1">
                    <a:lumMod val="95000"/>
                  </a:schemeClr>
                </a:solidFill>
              </a:rPr>
              <a:t>BI</a:t>
            </a:r>
            <a:endParaRPr lang="en-US" sz="2000" dirty="0">
              <a:solidFill>
                <a:schemeClr val="bg1">
                  <a:lumMod val="95000"/>
                </a:schemeClr>
              </a:solidFill>
            </a:endParaRPr>
          </a:p>
        </p:txBody>
      </p:sp>
    </p:spTree>
    <p:extLst>
      <p:ext uri="{BB962C8B-B14F-4D97-AF65-F5344CB8AC3E}">
        <p14:creationId xmlns:p14="http://schemas.microsoft.com/office/powerpoint/2010/main" val="1158702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flipV="1">
            <a:off x="7881257" y="522898"/>
            <a:ext cx="4310743" cy="17802"/>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587931" cy="17802"/>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55248" y="772197"/>
            <a:ext cx="11193834" cy="369332"/>
          </a:xfrm>
          <a:prstGeom prst="rect">
            <a:avLst/>
          </a:prstGeom>
        </p:spPr>
        <p:txBody>
          <a:bodyPr wrap="none">
            <a:spAutoFit/>
          </a:bodyPr>
          <a:lstStyle/>
          <a:p>
            <a:pPr algn="just"/>
            <a:r>
              <a:rPr lang="en-US" dirty="0" smtClean="0">
                <a:solidFill>
                  <a:srgbClr val="7030A0"/>
                </a:solidFill>
              </a:rPr>
              <a:t>Import of data and Data Cleaning </a:t>
            </a:r>
            <a:r>
              <a:rPr lang="en-US" dirty="0">
                <a:solidFill>
                  <a:srgbClr val="7030A0"/>
                </a:solidFill>
              </a:rPr>
              <a:t>and other possible operations on data using query editor </a:t>
            </a:r>
            <a:r>
              <a:rPr lang="en-US" b="1" dirty="0" smtClean="0">
                <a:solidFill>
                  <a:srgbClr val="7030A0"/>
                </a:solidFill>
              </a:rPr>
              <a:t>(</a:t>
            </a:r>
            <a:r>
              <a:rPr lang="en-US" b="1" dirty="0" smtClean="0">
                <a:solidFill>
                  <a:srgbClr val="7030A0"/>
                </a:solidFill>
              </a:rPr>
              <a:t>SECOND DATA SET</a:t>
            </a:r>
            <a:r>
              <a:rPr lang="en-US" b="1" dirty="0" smtClean="0">
                <a:solidFill>
                  <a:srgbClr val="7030A0"/>
                </a:solidFill>
              </a:rPr>
              <a:t>) </a:t>
            </a:r>
            <a:endParaRPr lang="en-IN" b="1" dirty="0">
              <a:solidFill>
                <a:srgbClr val="7030A0"/>
              </a:solidFill>
            </a:endParaRPr>
          </a:p>
        </p:txBody>
      </p:sp>
      <p:pic>
        <p:nvPicPr>
          <p:cNvPr id="10" name="Picture 9"/>
          <p:cNvPicPr>
            <a:picLocks noChangeAspect="1"/>
          </p:cNvPicPr>
          <p:nvPr/>
        </p:nvPicPr>
        <p:blipFill rotWithShape="1">
          <a:blip r:embed="rId3"/>
          <a:srcRect t="2896" b="4765"/>
          <a:stretch/>
        </p:blipFill>
        <p:spPr>
          <a:xfrm>
            <a:off x="345539" y="1373026"/>
            <a:ext cx="11617861" cy="5280323"/>
          </a:xfrm>
          <a:prstGeom prst="rect">
            <a:avLst/>
          </a:prstGeom>
        </p:spPr>
      </p:pic>
      <p:sp>
        <p:nvSpPr>
          <p:cNvPr id="12"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xmlns="" val="1"/>
              </a:ext>
            </a:extLst>
          </p:cNvPr>
          <p:cNvSpPr/>
          <p:nvPr/>
        </p:nvSpPr>
        <p:spPr>
          <a:xfrm>
            <a:off x="3910239" y="293365"/>
            <a:ext cx="3660775" cy="42423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Import the data into Power </a:t>
            </a:r>
            <a:r>
              <a:rPr lang="en-US" sz="2000" b="1" dirty="0" smtClean="0">
                <a:solidFill>
                  <a:schemeClr val="bg1">
                    <a:lumMod val="95000"/>
                  </a:schemeClr>
                </a:solidFill>
              </a:rPr>
              <a:t>BI</a:t>
            </a:r>
            <a:endParaRPr lang="en-US" sz="2000" dirty="0">
              <a:solidFill>
                <a:schemeClr val="bg1">
                  <a:lumMod val="95000"/>
                </a:schemeClr>
              </a:solidFill>
            </a:endParaRPr>
          </a:p>
        </p:txBody>
      </p:sp>
    </p:spTree>
    <p:extLst>
      <p:ext uri="{BB962C8B-B14F-4D97-AF65-F5344CB8AC3E}">
        <p14:creationId xmlns:p14="http://schemas.microsoft.com/office/powerpoint/2010/main" val="3116739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xmlns="" val="1"/>
              </a:ext>
            </a:extLst>
          </p:cNvPr>
          <p:cNvSpPr/>
          <p:nvPr/>
        </p:nvSpPr>
        <p:spPr>
          <a:xfrm>
            <a:off x="0" y="1025434"/>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429897" y="522898"/>
            <a:ext cx="376210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28313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xmlns="" val="1"/>
              </a:ext>
            </a:extLst>
          </p:cNvPr>
          <p:cNvCxnSpPr/>
          <p:nvPr/>
        </p:nvCxnSpPr>
        <p:spPr>
          <a:xfrm>
            <a:off x="4152902" y="4879971"/>
            <a:ext cx="0" cy="143374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xmlns="" val="1"/>
              </a:ext>
            </a:extLst>
          </p:cNvPr>
          <p:cNvCxnSpPr/>
          <p:nvPr/>
        </p:nvCxnSpPr>
        <p:spPr>
          <a:xfrm flipH="1">
            <a:off x="8038506" y="4879971"/>
            <a:ext cx="594" cy="149470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657499" y="5127224"/>
            <a:ext cx="2743195" cy="974626"/>
          </a:xfrm>
          <a:prstGeom prst="rect">
            <a:avLst/>
          </a:prstGeom>
        </p:spPr>
        <p:txBody>
          <a:bodyPr wrap="square" lIns="0" tIns="0" rIns="0" bIns="0" anchor="t">
            <a:spAutoFit/>
          </a:bodyPr>
          <a:lstStyle/>
          <a:p>
            <a:pPr>
              <a:lnSpc>
                <a:spcPts val="1900"/>
              </a:lnSpc>
            </a:pPr>
            <a:r>
              <a:rPr lang="en-US" sz="1400" dirty="0" smtClean="0">
                <a:solidFill>
                  <a:schemeClr val="tx1">
                    <a:lumMod val="75000"/>
                    <a:lumOff val="25000"/>
                  </a:schemeClr>
                </a:solidFill>
                <a:cs typeface="Segoe UI" panose="020B0502040204020203" pitchFamily="34" charset="0"/>
              </a:rPr>
              <a:t>Total sales overall is 29M however in the year 2013, Sales is the highest of value 10.7M. While, year 2011 have the minimum sales. </a:t>
            </a:r>
            <a:endParaRPr lang="en-US" sz="1400" dirty="0">
              <a:solidFill>
                <a:schemeClr val="tx1">
                  <a:lumMod val="75000"/>
                  <a:lumOff val="25000"/>
                </a:schemeClr>
              </a:solidFill>
              <a:cs typeface="Segoe UI" panose="020B0502040204020203" pitchFamily="34" charset="0"/>
            </a:endParaRPr>
          </a:p>
        </p:txBody>
      </p:sp>
      <p:sp>
        <p:nvSpPr>
          <p:cNvPr id="45" name="Rectangle 44">
            <a:extLst>
              <a:ext uri="{FF2B5EF4-FFF2-40B4-BE49-F238E27FC236}">
                <a16:creationId xmlns:a16="http://schemas.microsoft.com/office/drawing/2014/main" id="{69F7E025-DDEC-4748-AAE9-9FA2A4BF1E49}"/>
              </a:ext>
            </a:extLst>
          </p:cNvPr>
          <p:cNvSpPr/>
          <p:nvPr/>
        </p:nvSpPr>
        <p:spPr>
          <a:xfrm>
            <a:off x="838205" y="4748574"/>
            <a:ext cx="2743195" cy="243656"/>
          </a:xfrm>
          <a:prstGeom prst="rect">
            <a:avLst/>
          </a:prstGeom>
        </p:spPr>
        <p:txBody>
          <a:bodyPr wrap="square" lIns="0" tIns="0" rIns="0" bIns="0" anchor="t">
            <a:spAutoFit/>
          </a:bodyPr>
          <a:lstStyle/>
          <a:p>
            <a:pPr>
              <a:lnSpc>
                <a:spcPts val="1900"/>
              </a:lnSpc>
            </a:pPr>
            <a:r>
              <a:rPr lang="en-US" sz="1400" b="1" dirty="0" smtClean="0">
                <a:solidFill>
                  <a:schemeClr val="accent3">
                    <a:lumMod val="75000"/>
                  </a:schemeClr>
                </a:solidFill>
                <a:latin typeface="+mj-lt"/>
                <a:cs typeface="Segoe UI" panose="020B0502040204020203" pitchFamily="34" charset="0"/>
              </a:rPr>
              <a:t>1. Yearly Total Sales</a:t>
            </a:r>
            <a:endParaRPr lang="en-US" sz="1400" b="1" dirty="0">
              <a:solidFill>
                <a:schemeClr val="accent3">
                  <a:lumMod val="75000"/>
                </a:schemeClr>
              </a:solidFill>
              <a:latin typeface="+mj-lt"/>
              <a:cs typeface="Segoe UI" panose="020B0502040204020203" pitchFamily="34" charset="0"/>
            </a:endParaRPr>
          </a:p>
        </p:txBody>
      </p:sp>
      <p:sp>
        <p:nvSpPr>
          <p:cNvPr id="46" name="Rectangle 45">
            <a:extLst>
              <a:ext uri="{FF2B5EF4-FFF2-40B4-BE49-F238E27FC236}">
                <a16:creationId xmlns:a16="http://schemas.microsoft.com/office/drawing/2014/main" id="{84176128-6116-4C3C-9CC3-394E6E116762}"/>
              </a:ext>
            </a:extLst>
          </p:cNvPr>
          <p:cNvSpPr/>
          <p:nvPr/>
        </p:nvSpPr>
        <p:spPr>
          <a:xfrm>
            <a:off x="4594317" y="5147486"/>
            <a:ext cx="2743195" cy="1461939"/>
          </a:xfrm>
          <a:prstGeom prst="rect">
            <a:avLst/>
          </a:prstGeom>
        </p:spPr>
        <p:txBody>
          <a:bodyPr wrap="square" lIns="0" tIns="0" rIns="0" bIns="0" anchor="t">
            <a:spAutoFit/>
          </a:bodyPr>
          <a:lstStyle/>
          <a:p>
            <a:pPr>
              <a:lnSpc>
                <a:spcPts val="1900"/>
              </a:lnSpc>
            </a:pPr>
            <a:r>
              <a:rPr lang="en-US" sz="1400" dirty="0" smtClean="0">
                <a:solidFill>
                  <a:schemeClr val="tx1">
                    <a:lumMod val="75000"/>
                    <a:lumOff val="25000"/>
                  </a:schemeClr>
                </a:solidFill>
                <a:cs typeface="Segoe UI" panose="020B0502040204020203" pitchFamily="34" charset="0"/>
              </a:rPr>
              <a:t>In the product category, Bikes have the highest sales of almost 96.46% of the total sales  while Clothing have the minimum sales of only 1.16%.</a:t>
            </a:r>
          </a:p>
          <a:p>
            <a:pPr>
              <a:lnSpc>
                <a:spcPts val="1900"/>
              </a:lnSpc>
            </a:pPr>
            <a:endParaRPr lang="en-US" sz="1400" dirty="0">
              <a:solidFill>
                <a:schemeClr val="tx1">
                  <a:lumMod val="75000"/>
                  <a:lumOff val="25000"/>
                </a:schemeClr>
              </a:solidFill>
              <a:cs typeface="Segoe UI" panose="020B0502040204020203" pitchFamily="34" charset="0"/>
            </a:endParaRPr>
          </a:p>
        </p:txBody>
      </p:sp>
      <p:sp>
        <p:nvSpPr>
          <p:cNvPr id="48" name="Rectangle 47">
            <a:extLst>
              <a:ext uri="{FF2B5EF4-FFF2-40B4-BE49-F238E27FC236}">
                <a16:creationId xmlns:a16="http://schemas.microsoft.com/office/drawing/2014/main" id="{7DDB637A-4822-4FE9-8AEA-11DEA7859049}"/>
              </a:ext>
            </a:extLst>
          </p:cNvPr>
          <p:cNvSpPr/>
          <p:nvPr/>
        </p:nvSpPr>
        <p:spPr>
          <a:xfrm>
            <a:off x="4724403" y="4748574"/>
            <a:ext cx="2743195" cy="243656"/>
          </a:xfrm>
          <a:prstGeom prst="rect">
            <a:avLst/>
          </a:prstGeom>
        </p:spPr>
        <p:txBody>
          <a:bodyPr wrap="square" lIns="0" tIns="0" rIns="0" bIns="0" anchor="t">
            <a:spAutoFit/>
          </a:bodyPr>
          <a:lstStyle/>
          <a:p>
            <a:pPr>
              <a:lnSpc>
                <a:spcPts val="1900"/>
              </a:lnSpc>
            </a:pPr>
            <a:r>
              <a:rPr lang="en-US" sz="1400" b="1" dirty="0" smtClean="0">
                <a:solidFill>
                  <a:schemeClr val="accent4">
                    <a:lumMod val="75000"/>
                  </a:schemeClr>
                </a:solidFill>
                <a:latin typeface="+mj-lt"/>
                <a:cs typeface="Segoe UI" panose="020B0502040204020203" pitchFamily="34" charset="0"/>
              </a:rPr>
              <a:t>2. Product Category Sales</a:t>
            </a:r>
            <a:endParaRPr lang="en-US" sz="1400" b="1" dirty="0">
              <a:solidFill>
                <a:schemeClr val="accent4">
                  <a:lumMod val="75000"/>
                </a:schemeClr>
              </a:solidFill>
              <a:latin typeface="+mj-lt"/>
              <a:cs typeface="Segoe UI" panose="020B0502040204020203" pitchFamily="34" charset="0"/>
            </a:endParaRPr>
          </a:p>
        </p:txBody>
      </p:sp>
      <p:sp>
        <p:nvSpPr>
          <p:cNvPr id="49" name="Rectangle 48">
            <a:extLst>
              <a:ext uri="{FF2B5EF4-FFF2-40B4-BE49-F238E27FC236}">
                <a16:creationId xmlns:a16="http://schemas.microsoft.com/office/drawing/2014/main" id="{7FA68D61-8BDC-4C14-9F0D-CF0C946CD30A}"/>
              </a:ext>
            </a:extLst>
          </p:cNvPr>
          <p:cNvSpPr/>
          <p:nvPr/>
        </p:nvSpPr>
        <p:spPr>
          <a:xfrm>
            <a:off x="8429897" y="5127224"/>
            <a:ext cx="2743195" cy="730969"/>
          </a:xfrm>
          <a:prstGeom prst="rect">
            <a:avLst/>
          </a:prstGeom>
        </p:spPr>
        <p:txBody>
          <a:bodyPr wrap="square" lIns="0" tIns="0" rIns="0" bIns="0" anchor="t">
            <a:spAutoFit/>
          </a:bodyPr>
          <a:lstStyle/>
          <a:p>
            <a:pPr>
              <a:lnSpc>
                <a:spcPts val="1900"/>
              </a:lnSpc>
            </a:pPr>
            <a:r>
              <a:rPr lang="en-US" sz="1400" dirty="0" smtClean="0">
                <a:solidFill>
                  <a:schemeClr val="tx1">
                    <a:lumMod val="75000"/>
                    <a:lumOff val="25000"/>
                  </a:schemeClr>
                </a:solidFill>
                <a:cs typeface="Segoe UI" panose="020B0502040204020203" pitchFamily="34" charset="0"/>
              </a:rPr>
              <a:t>Among all the countries, United States, have the highest sales while Canada have the minimum sales. </a:t>
            </a:r>
            <a:endParaRPr lang="en-US" sz="1400" dirty="0">
              <a:solidFill>
                <a:schemeClr val="tx1">
                  <a:lumMod val="75000"/>
                  <a:lumOff val="25000"/>
                </a:schemeClr>
              </a:solidFill>
              <a:cs typeface="Segoe UI" panose="020B0502040204020203" pitchFamily="34" charset="0"/>
            </a:endParaRPr>
          </a:p>
        </p:txBody>
      </p:sp>
      <p:sp>
        <p:nvSpPr>
          <p:cNvPr id="51" name="Rectangle 50">
            <a:extLst>
              <a:ext uri="{FF2B5EF4-FFF2-40B4-BE49-F238E27FC236}">
                <a16:creationId xmlns:a16="http://schemas.microsoft.com/office/drawing/2014/main" id="{FA4B18CA-09B5-4584-8D25-60B58EF68413}"/>
              </a:ext>
            </a:extLst>
          </p:cNvPr>
          <p:cNvSpPr/>
          <p:nvPr/>
        </p:nvSpPr>
        <p:spPr>
          <a:xfrm>
            <a:off x="8610600" y="4748574"/>
            <a:ext cx="2743195" cy="243656"/>
          </a:xfrm>
          <a:prstGeom prst="rect">
            <a:avLst/>
          </a:prstGeom>
        </p:spPr>
        <p:txBody>
          <a:bodyPr wrap="square" lIns="0" tIns="0" rIns="0" bIns="0" anchor="t">
            <a:spAutoFit/>
          </a:bodyPr>
          <a:lstStyle/>
          <a:p>
            <a:pPr>
              <a:lnSpc>
                <a:spcPts val="1900"/>
              </a:lnSpc>
            </a:pPr>
            <a:r>
              <a:rPr lang="en-US" sz="1400" b="1" dirty="0" smtClean="0">
                <a:solidFill>
                  <a:schemeClr val="tx1">
                    <a:lumMod val="75000"/>
                    <a:lumOff val="25000"/>
                  </a:schemeClr>
                </a:solidFill>
                <a:latin typeface="+mj-lt"/>
                <a:cs typeface="Segoe UI" panose="020B0502040204020203" pitchFamily="34" charset="0"/>
              </a:rPr>
              <a:t>3. Country wise Sales</a:t>
            </a:r>
            <a:endParaRPr lang="en-US" sz="1400" b="1" dirty="0">
              <a:solidFill>
                <a:schemeClr val="tx1">
                  <a:lumMod val="75000"/>
                  <a:lumOff val="25000"/>
                </a:schemeClr>
              </a:solidFill>
              <a:latin typeface="+mj-lt"/>
              <a:cs typeface="Segoe UI" panose="020B0502040204020203" pitchFamily="34" charset="0"/>
            </a:endParaRPr>
          </a:p>
        </p:txBody>
      </p:sp>
      <p:sp>
        <p:nvSpPr>
          <p:cNvPr id="18"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xmlns="" val="1"/>
              </a:ext>
            </a:extLst>
          </p:cNvPr>
          <p:cNvSpPr/>
          <p:nvPr/>
        </p:nvSpPr>
        <p:spPr>
          <a:xfrm>
            <a:off x="3570514" y="215922"/>
            <a:ext cx="4572000" cy="56520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Insights From Plot/Graph </a:t>
            </a:r>
            <a:r>
              <a:rPr lang="en-US" sz="2000" b="1" dirty="0" smtClean="0">
                <a:solidFill>
                  <a:schemeClr val="bg1">
                    <a:lumMod val="95000"/>
                  </a:schemeClr>
                </a:solidFill>
              </a:rPr>
              <a:t>Plotted</a:t>
            </a:r>
            <a:endParaRPr lang="en-US" sz="2000" dirty="0">
              <a:solidFill>
                <a:schemeClr val="bg1">
                  <a:lumMod val="95000"/>
                </a:schemeClr>
              </a:solidFill>
            </a:endParaRPr>
          </a:p>
        </p:txBody>
      </p:sp>
      <p:pic>
        <p:nvPicPr>
          <p:cNvPr id="7" name="Picture 6"/>
          <p:cNvPicPr>
            <a:picLocks noChangeAspect="1"/>
          </p:cNvPicPr>
          <p:nvPr/>
        </p:nvPicPr>
        <p:blipFill rotWithShape="1">
          <a:blip r:embed="rId3"/>
          <a:srcRect l="41320" t="58454" r="31267" b="12748"/>
          <a:stretch/>
        </p:blipFill>
        <p:spPr>
          <a:xfrm>
            <a:off x="8150198" y="1371600"/>
            <a:ext cx="3814355" cy="2770094"/>
          </a:xfrm>
          <a:prstGeom prst="rect">
            <a:avLst/>
          </a:prstGeom>
        </p:spPr>
      </p:pic>
      <p:pic>
        <p:nvPicPr>
          <p:cNvPr id="10" name="Picture 9"/>
          <p:cNvPicPr>
            <a:picLocks noChangeAspect="1"/>
          </p:cNvPicPr>
          <p:nvPr/>
        </p:nvPicPr>
        <p:blipFill rotWithShape="1">
          <a:blip r:embed="rId4"/>
          <a:srcRect l="23995" t="35448" r="48980" b="42096"/>
          <a:stretch/>
        </p:blipFill>
        <p:spPr>
          <a:xfrm>
            <a:off x="95794" y="1515036"/>
            <a:ext cx="3866606" cy="2761130"/>
          </a:xfrm>
          <a:prstGeom prst="rect">
            <a:avLst/>
          </a:prstGeom>
        </p:spPr>
      </p:pic>
      <p:pic>
        <p:nvPicPr>
          <p:cNvPr id="12" name="Picture 11"/>
          <p:cNvPicPr>
            <a:picLocks noChangeAspect="1"/>
          </p:cNvPicPr>
          <p:nvPr/>
        </p:nvPicPr>
        <p:blipFill rotWithShape="1">
          <a:blip r:embed="rId5"/>
          <a:srcRect l="50976" t="36501" r="31305" b="41679"/>
          <a:stretch/>
        </p:blipFill>
        <p:spPr>
          <a:xfrm>
            <a:off x="4152902" y="1515036"/>
            <a:ext cx="3887384" cy="2692640"/>
          </a:xfrm>
          <a:prstGeom prst="rect">
            <a:avLst/>
          </a:prstGeom>
        </p:spPr>
      </p:pic>
    </p:spTree>
    <p:extLst>
      <p:ext uri="{BB962C8B-B14F-4D97-AF65-F5344CB8AC3E}">
        <p14:creationId xmlns:p14="http://schemas.microsoft.com/office/powerpoint/2010/main" val="1855046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xmlns="" val="1"/>
              </a:ext>
            </a:extLst>
          </p:cNvPr>
          <p:cNvSpPr/>
          <p:nvPr/>
        </p:nvSpPr>
        <p:spPr>
          <a:xfrm>
            <a:off x="0" y="1042575"/>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429897" y="522898"/>
            <a:ext cx="376210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28313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xmlns="" val="1"/>
              </a:ext>
            </a:extLst>
          </p:cNvPr>
          <p:cNvCxnSpPr/>
          <p:nvPr/>
        </p:nvCxnSpPr>
        <p:spPr>
          <a:xfrm>
            <a:off x="4152902" y="4879971"/>
            <a:ext cx="0" cy="143374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xmlns="" val="1"/>
              </a:ext>
            </a:extLst>
          </p:cNvPr>
          <p:cNvCxnSpPr/>
          <p:nvPr/>
        </p:nvCxnSpPr>
        <p:spPr>
          <a:xfrm flipH="1">
            <a:off x="8038506" y="4879971"/>
            <a:ext cx="594" cy="1494703"/>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657499" y="5127224"/>
            <a:ext cx="2743195" cy="1218282"/>
          </a:xfrm>
          <a:prstGeom prst="rect">
            <a:avLst/>
          </a:prstGeom>
        </p:spPr>
        <p:txBody>
          <a:bodyPr wrap="square" lIns="0" tIns="0" rIns="0" bIns="0" anchor="t">
            <a:spAutoFit/>
          </a:bodyPr>
          <a:lstStyle/>
          <a:p>
            <a:pPr>
              <a:lnSpc>
                <a:spcPts val="1900"/>
              </a:lnSpc>
            </a:pPr>
            <a:r>
              <a:rPr lang="en-US" sz="1400" dirty="0" smtClean="0">
                <a:solidFill>
                  <a:schemeClr val="tx1">
                    <a:lumMod val="75000"/>
                    <a:lumOff val="25000"/>
                  </a:schemeClr>
                </a:solidFill>
                <a:cs typeface="Segoe UI" panose="020B0502040204020203" pitchFamily="34" charset="0"/>
              </a:rPr>
              <a:t>In descending order the names of customers with highest sales being on top the minimum sales being on the bottom, we can find customer sales overall.</a:t>
            </a:r>
            <a:endParaRPr lang="en-US" sz="1400" dirty="0">
              <a:solidFill>
                <a:schemeClr val="tx1">
                  <a:lumMod val="75000"/>
                  <a:lumOff val="25000"/>
                </a:schemeClr>
              </a:solidFill>
              <a:cs typeface="Segoe UI" panose="020B0502040204020203" pitchFamily="34" charset="0"/>
            </a:endParaRPr>
          </a:p>
        </p:txBody>
      </p:sp>
      <p:sp>
        <p:nvSpPr>
          <p:cNvPr id="45" name="Rectangle 44">
            <a:extLst>
              <a:ext uri="{FF2B5EF4-FFF2-40B4-BE49-F238E27FC236}">
                <a16:creationId xmlns:a16="http://schemas.microsoft.com/office/drawing/2014/main" id="{69F7E025-DDEC-4748-AAE9-9FA2A4BF1E49}"/>
              </a:ext>
            </a:extLst>
          </p:cNvPr>
          <p:cNvSpPr/>
          <p:nvPr/>
        </p:nvSpPr>
        <p:spPr>
          <a:xfrm>
            <a:off x="267299" y="4765365"/>
            <a:ext cx="3599853" cy="243656"/>
          </a:xfrm>
          <a:prstGeom prst="rect">
            <a:avLst/>
          </a:prstGeom>
        </p:spPr>
        <p:txBody>
          <a:bodyPr wrap="square" lIns="0" tIns="0" rIns="0" bIns="0" anchor="t">
            <a:spAutoFit/>
          </a:bodyPr>
          <a:lstStyle/>
          <a:p>
            <a:pPr>
              <a:lnSpc>
                <a:spcPts val="1900"/>
              </a:lnSpc>
            </a:pPr>
            <a:r>
              <a:rPr lang="en-US" sz="1400" b="1" dirty="0" smtClean="0">
                <a:solidFill>
                  <a:schemeClr val="accent3">
                    <a:lumMod val="75000"/>
                  </a:schemeClr>
                </a:solidFill>
                <a:latin typeface="+mj-lt"/>
                <a:cs typeface="Segoe UI" panose="020B0502040204020203" pitchFamily="34" charset="0"/>
              </a:rPr>
              <a:t>4. Customers from highest to lowest </a:t>
            </a:r>
            <a:r>
              <a:rPr lang="en-US" sz="1400" b="1" dirty="0" smtClean="0">
                <a:solidFill>
                  <a:schemeClr val="accent3">
                    <a:lumMod val="75000"/>
                  </a:schemeClr>
                </a:solidFill>
                <a:latin typeface="+mj-lt"/>
                <a:cs typeface="Segoe UI" panose="020B0502040204020203" pitchFamily="34" charset="0"/>
              </a:rPr>
              <a:t>Sales</a:t>
            </a:r>
            <a:endParaRPr lang="en-US" sz="1400" b="1" dirty="0">
              <a:solidFill>
                <a:schemeClr val="accent3">
                  <a:lumMod val="75000"/>
                </a:schemeClr>
              </a:solidFill>
              <a:latin typeface="+mj-lt"/>
              <a:cs typeface="Segoe UI" panose="020B0502040204020203" pitchFamily="34" charset="0"/>
            </a:endParaRPr>
          </a:p>
        </p:txBody>
      </p:sp>
      <p:sp>
        <p:nvSpPr>
          <p:cNvPr id="46" name="Rectangle 45">
            <a:extLst>
              <a:ext uri="{FF2B5EF4-FFF2-40B4-BE49-F238E27FC236}">
                <a16:creationId xmlns:a16="http://schemas.microsoft.com/office/drawing/2014/main" id="{84176128-6116-4C3C-9CC3-394E6E116762}"/>
              </a:ext>
            </a:extLst>
          </p:cNvPr>
          <p:cNvSpPr/>
          <p:nvPr/>
        </p:nvSpPr>
        <p:spPr>
          <a:xfrm>
            <a:off x="4594317" y="5147486"/>
            <a:ext cx="2743195" cy="1461939"/>
          </a:xfrm>
          <a:prstGeom prst="rect">
            <a:avLst/>
          </a:prstGeom>
        </p:spPr>
        <p:txBody>
          <a:bodyPr wrap="square" lIns="0" tIns="0" rIns="0" bIns="0" anchor="t">
            <a:spAutoFit/>
          </a:bodyPr>
          <a:lstStyle/>
          <a:p>
            <a:pPr>
              <a:lnSpc>
                <a:spcPts val="1900"/>
              </a:lnSpc>
            </a:pPr>
            <a:r>
              <a:rPr lang="en-US" sz="1400" dirty="0" smtClean="0">
                <a:solidFill>
                  <a:schemeClr val="tx1">
                    <a:lumMod val="75000"/>
                    <a:lumOff val="25000"/>
                  </a:schemeClr>
                </a:solidFill>
                <a:cs typeface="Segoe UI" panose="020B0502040204020203" pitchFamily="34" charset="0"/>
              </a:rPr>
              <a:t>In the descending order the names of products with highest sales being on top and minimum sales being on the bottom, we can find product sales overall.</a:t>
            </a:r>
          </a:p>
          <a:p>
            <a:pPr>
              <a:lnSpc>
                <a:spcPts val="1900"/>
              </a:lnSpc>
            </a:pPr>
            <a:endParaRPr lang="en-US" sz="1400" dirty="0">
              <a:solidFill>
                <a:schemeClr val="tx1">
                  <a:lumMod val="75000"/>
                  <a:lumOff val="25000"/>
                </a:schemeClr>
              </a:solidFill>
              <a:cs typeface="Segoe UI" panose="020B0502040204020203" pitchFamily="34" charset="0"/>
            </a:endParaRPr>
          </a:p>
        </p:txBody>
      </p:sp>
      <p:sp>
        <p:nvSpPr>
          <p:cNvPr id="48" name="Rectangle 47">
            <a:extLst>
              <a:ext uri="{FF2B5EF4-FFF2-40B4-BE49-F238E27FC236}">
                <a16:creationId xmlns:a16="http://schemas.microsoft.com/office/drawing/2014/main" id="{7DDB637A-4822-4FE9-8AEA-11DEA7859049}"/>
              </a:ext>
            </a:extLst>
          </p:cNvPr>
          <p:cNvSpPr/>
          <p:nvPr/>
        </p:nvSpPr>
        <p:spPr>
          <a:xfrm>
            <a:off x="4421506" y="4753082"/>
            <a:ext cx="3424595" cy="243656"/>
          </a:xfrm>
          <a:prstGeom prst="rect">
            <a:avLst/>
          </a:prstGeom>
        </p:spPr>
        <p:txBody>
          <a:bodyPr wrap="square" lIns="0" tIns="0" rIns="0" bIns="0" anchor="t">
            <a:spAutoFit/>
          </a:bodyPr>
          <a:lstStyle/>
          <a:p>
            <a:pPr>
              <a:lnSpc>
                <a:spcPts val="1900"/>
              </a:lnSpc>
            </a:pPr>
            <a:r>
              <a:rPr lang="en-US" sz="1400" b="1" dirty="0" smtClean="0">
                <a:solidFill>
                  <a:schemeClr val="accent4">
                    <a:lumMod val="75000"/>
                  </a:schemeClr>
                </a:solidFill>
                <a:latin typeface="+mj-lt"/>
                <a:cs typeface="Segoe UI" panose="020B0502040204020203" pitchFamily="34" charset="0"/>
              </a:rPr>
              <a:t>5. Products from highest to lowest Sales</a:t>
            </a:r>
            <a:endParaRPr lang="en-US" sz="1400" b="1" dirty="0">
              <a:solidFill>
                <a:schemeClr val="accent4">
                  <a:lumMod val="75000"/>
                </a:schemeClr>
              </a:solidFill>
              <a:latin typeface="+mj-lt"/>
              <a:cs typeface="Segoe UI" panose="020B0502040204020203" pitchFamily="34" charset="0"/>
            </a:endParaRPr>
          </a:p>
        </p:txBody>
      </p:sp>
      <p:sp>
        <p:nvSpPr>
          <p:cNvPr id="49" name="Rectangle 48">
            <a:extLst>
              <a:ext uri="{FF2B5EF4-FFF2-40B4-BE49-F238E27FC236}">
                <a16:creationId xmlns:a16="http://schemas.microsoft.com/office/drawing/2014/main" id="{7FA68D61-8BDC-4C14-9F0D-CF0C946CD30A}"/>
              </a:ext>
            </a:extLst>
          </p:cNvPr>
          <p:cNvSpPr/>
          <p:nvPr/>
        </p:nvSpPr>
        <p:spPr>
          <a:xfrm>
            <a:off x="8429897" y="5127224"/>
            <a:ext cx="2743195" cy="1218282"/>
          </a:xfrm>
          <a:prstGeom prst="rect">
            <a:avLst/>
          </a:prstGeom>
        </p:spPr>
        <p:txBody>
          <a:bodyPr wrap="square" lIns="0" tIns="0" rIns="0" bIns="0" anchor="t">
            <a:spAutoFit/>
          </a:bodyPr>
          <a:lstStyle/>
          <a:p>
            <a:pPr>
              <a:lnSpc>
                <a:spcPts val="1900"/>
              </a:lnSpc>
            </a:pPr>
            <a:r>
              <a:rPr lang="en-US" sz="1400" dirty="0" smtClean="0">
                <a:solidFill>
                  <a:schemeClr val="tx1">
                    <a:lumMod val="75000"/>
                    <a:lumOff val="25000"/>
                  </a:schemeClr>
                </a:solidFill>
                <a:cs typeface="Segoe UI" panose="020B0502040204020203" pitchFamily="34" charset="0"/>
              </a:rPr>
              <a:t>Among all the product category, we can get to know the max, min, average and total sales which will help us to understand the categories defined.</a:t>
            </a:r>
            <a:endParaRPr lang="en-US" sz="1400" dirty="0">
              <a:solidFill>
                <a:schemeClr val="tx1">
                  <a:lumMod val="75000"/>
                  <a:lumOff val="25000"/>
                </a:schemeClr>
              </a:solidFill>
              <a:cs typeface="Segoe UI" panose="020B0502040204020203" pitchFamily="34" charset="0"/>
            </a:endParaRPr>
          </a:p>
        </p:txBody>
      </p:sp>
      <p:sp>
        <p:nvSpPr>
          <p:cNvPr id="51" name="Rectangle 50">
            <a:extLst>
              <a:ext uri="{FF2B5EF4-FFF2-40B4-BE49-F238E27FC236}">
                <a16:creationId xmlns:a16="http://schemas.microsoft.com/office/drawing/2014/main" id="{FA4B18CA-09B5-4584-8D25-60B58EF68413}"/>
              </a:ext>
            </a:extLst>
          </p:cNvPr>
          <p:cNvSpPr/>
          <p:nvPr/>
        </p:nvSpPr>
        <p:spPr>
          <a:xfrm>
            <a:off x="8281851" y="4768517"/>
            <a:ext cx="3791544" cy="243656"/>
          </a:xfrm>
          <a:prstGeom prst="rect">
            <a:avLst/>
          </a:prstGeom>
        </p:spPr>
        <p:txBody>
          <a:bodyPr wrap="square" lIns="0" tIns="0" rIns="0" bIns="0" anchor="t">
            <a:spAutoFit/>
          </a:bodyPr>
          <a:lstStyle/>
          <a:p>
            <a:pPr>
              <a:lnSpc>
                <a:spcPts val="1900"/>
              </a:lnSpc>
            </a:pPr>
            <a:r>
              <a:rPr lang="en-US" sz="1400" b="1" dirty="0" smtClean="0">
                <a:solidFill>
                  <a:schemeClr val="tx1">
                    <a:lumMod val="75000"/>
                    <a:lumOff val="25000"/>
                  </a:schemeClr>
                </a:solidFill>
                <a:latin typeface="+mj-lt"/>
                <a:cs typeface="Segoe UI" panose="020B0502040204020203" pitchFamily="34" charset="0"/>
              </a:rPr>
              <a:t>6. Product Category wise Sales calculation</a:t>
            </a:r>
            <a:endParaRPr lang="en-US" sz="1400" b="1" dirty="0">
              <a:solidFill>
                <a:schemeClr val="tx1">
                  <a:lumMod val="75000"/>
                  <a:lumOff val="25000"/>
                </a:schemeClr>
              </a:solidFill>
              <a:latin typeface="+mj-lt"/>
              <a:cs typeface="Segoe UI" panose="020B0502040204020203" pitchFamily="34" charset="0"/>
            </a:endParaRPr>
          </a:p>
        </p:txBody>
      </p:sp>
      <p:sp>
        <p:nvSpPr>
          <p:cNvPr id="18"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xmlns="" val="1"/>
              </a:ext>
            </a:extLst>
          </p:cNvPr>
          <p:cNvSpPr/>
          <p:nvPr/>
        </p:nvSpPr>
        <p:spPr>
          <a:xfrm>
            <a:off x="3570514" y="215922"/>
            <a:ext cx="4572000" cy="56520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Insights From Plot/Graph </a:t>
            </a:r>
            <a:r>
              <a:rPr lang="en-US" sz="2000" b="1" dirty="0" smtClean="0">
                <a:solidFill>
                  <a:schemeClr val="bg1">
                    <a:lumMod val="95000"/>
                  </a:schemeClr>
                </a:solidFill>
              </a:rPr>
              <a:t>Plotted</a:t>
            </a:r>
            <a:endParaRPr lang="en-US" sz="2000" dirty="0">
              <a:solidFill>
                <a:schemeClr val="bg1">
                  <a:lumMod val="95000"/>
                </a:schemeClr>
              </a:solidFill>
            </a:endParaRPr>
          </a:p>
        </p:txBody>
      </p:sp>
      <p:pic>
        <p:nvPicPr>
          <p:cNvPr id="3" name="Picture 2"/>
          <p:cNvPicPr>
            <a:picLocks noChangeAspect="1"/>
          </p:cNvPicPr>
          <p:nvPr/>
        </p:nvPicPr>
        <p:blipFill rotWithShape="1">
          <a:blip r:embed="rId3"/>
          <a:srcRect l="24128" t="34783" r="59296" b="12615"/>
          <a:stretch/>
        </p:blipFill>
        <p:spPr>
          <a:xfrm>
            <a:off x="916583" y="1298495"/>
            <a:ext cx="1974664" cy="3032968"/>
          </a:xfrm>
          <a:prstGeom prst="rect">
            <a:avLst/>
          </a:prstGeom>
        </p:spPr>
      </p:pic>
      <p:pic>
        <p:nvPicPr>
          <p:cNvPr id="6" name="Picture 5"/>
          <p:cNvPicPr>
            <a:picLocks noChangeAspect="1"/>
          </p:cNvPicPr>
          <p:nvPr/>
        </p:nvPicPr>
        <p:blipFill rotWithShape="1">
          <a:blip r:embed="rId4"/>
          <a:srcRect l="25441" t="25511" r="59008" b="26638"/>
          <a:stretch/>
        </p:blipFill>
        <p:spPr>
          <a:xfrm>
            <a:off x="4862967" y="1269600"/>
            <a:ext cx="2103890" cy="3090757"/>
          </a:xfrm>
          <a:prstGeom prst="rect">
            <a:avLst/>
          </a:prstGeom>
        </p:spPr>
      </p:pic>
      <p:pic>
        <p:nvPicPr>
          <p:cNvPr id="13" name="Picture 12"/>
          <p:cNvPicPr>
            <a:picLocks noChangeAspect="1"/>
          </p:cNvPicPr>
          <p:nvPr/>
        </p:nvPicPr>
        <p:blipFill rotWithShape="1">
          <a:blip r:embed="rId5"/>
          <a:srcRect l="10474" t="41512" r="58858" b="45319"/>
          <a:stretch/>
        </p:blipFill>
        <p:spPr>
          <a:xfrm>
            <a:off x="8281851" y="1959797"/>
            <a:ext cx="3605349" cy="1807433"/>
          </a:xfrm>
          <a:prstGeom prst="rect">
            <a:avLst/>
          </a:prstGeom>
        </p:spPr>
      </p:pic>
    </p:spTree>
    <p:extLst>
      <p:ext uri="{BB962C8B-B14F-4D97-AF65-F5344CB8AC3E}">
        <p14:creationId xmlns:p14="http://schemas.microsoft.com/office/powerpoint/2010/main" val="1836037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595360" y="531606"/>
            <a:ext cx="3596640" cy="8709"/>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flipV="1">
            <a:off x="0" y="522898"/>
            <a:ext cx="3283131" cy="17417"/>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xmlns="" val="1"/>
              </a:ext>
            </a:extLst>
          </p:cNvPr>
          <p:cNvSpPr/>
          <p:nvPr/>
        </p:nvSpPr>
        <p:spPr>
          <a:xfrm rot="5400000">
            <a:off x="-1104592" y="2819455"/>
            <a:ext cx="4394203" cy="1810551"/>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xmlns="" val="1"/>
              </a:ext>
            </a:extLst>
          </p:cNvPr>
          <p:cNvSpPr/>
          <p:nvPr/>
        </p:nvSpPr>
        <p:spPr>
          <a:xfrm rot="5400000">
            <a:off x="875820" y="2796493"/>
            <a:ext cx="4336142" cy="1841796"/>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xmlns="" val="1"/>
              </a:ext>
            </a:extLst>
          </p:cNvPr>
          <p:cNvSpPr/>
          <p:nvPr/>
        </p:nvSpPr>
        <p:spPr>
          <a:xfrm rot="5400000">
            <a:off x="2834491" y="2789594"/>
            <a:ext cx="4336142" cy="185559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xmlns="" val="1"/>
              </a:ext>
            </a:extLst>
          </p:cNvPr>
          <p:cNvSpPr/>
          <p:nvPr/>
        </p:nvSpPr>
        <p:spPr>
          <a:xfrm rot="5400000">
            <a:off x="4825671" y="2776242"/>
            <a:ext cx="4336142" cy="1882298"/>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xmlns="" val="1"/>
              </a:ext>
            </a:extLst>
          </p:cNvPr>
          <p:cNvSpPr/>
          <p:nvPr/>
        </p:nvSpPr>
        <p:spPr>
          <a:xfrm rot="5400000">
            <a:off x="6842957" y="2775694"/>
            <a:ext cx="4336142" cy="188339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98040" y="1975824"/>
            <a:ext cx="1371600" cy="246221"/>
          </a:xfrm>
          <a:prstGeom prst="rect">
            <a:avLst/>
          </a:prstGeom>
        </p:spPr>
        <p:txBody>
          <a:bodyPr wrap="square" lIns="0" tIns="0" rIns="0" bIns="0">
            <a:spAutoFit/>
          </a:bodyPr>
          <a:lstStyle/>
          <a:p>
            <a:pPr algn="ctr"/>
            <a:r>
              <a:rPr lang="en-US" sz="1600" b="1" dirty="0" smtClean="0">
                <a:solidFill>
                  <a:schemeClr val="bg1"/>
                </a:solidFill>
              </a:rPr>
              <a:t> ANALYSIS 1</a:t>
            </a:r>
            <a:endParaRPr lang="en-US" sz="16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2253106" y="1975824"/>
            <a:ext cx="1371600" cy="246221"/>
          </a:xfrm>
          <a:prstGeom prst="rect">
            <a:avLst/>
          </a:prstGeom>
        </p:spPr>
        <p:txBody>
          <a:bodyPr wrap="square" lIns="0" tIns="0" rIns="0" bIns="0">
            <a:spAutoFit/>
          </a:bodyPr>
          <a:lstStyle/>
          <a:p>
            <a:pPr algn="ctr"/>
            <a:r>
              <a:rPr lang="en-US" sz="1600" b="1" dirty="0" smtClean="0">
                <a:solidFill>
                  <a:schemeClr val="bg1"/>
                </a:solidFill>
              </a:rPr>
              <a:t> ANALYSIS 2</a:t>
            </a:r>
            <a:endParaRPr lang="en-US" sz="1600" b="1" dirty="0">
              <a:solidFill>
                <a:schemeClr val="bg1"/>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3976281" y="1975824"/>
            <a:ext cx="1371600" cy="246221"/>
          </a:xfrm>
          <a:prstGeom prst="rect">
            <a:avLst/>
          </a:prstGeom>
        </p:spPr>
        <p:txBody>
          <a:bodyPr wrap="square" lIns="0" tIns="0" rIns="0" bIns="0">
            <a:spAutoFit/>
          </a:bodyPr>
          <a:lstStyle/>
          <a:p>
            <a:pPr algn="ctr"/>
            <a:r>
              <a:rPr lang="en-US" sz="1600" b="1" dirty="0" smtClean="0">
                <a:solidFill>
                  <a:schemeClr val="bg1"/>
                </a:solidFill>
              </a:rPr>
              <a:t> ANALYSIS 3</a:t>
            </a:r>
            <a:endParaRPr lang="en-US" sz="1600" b="1" dirty="0">
              <a:solidFill>
                <a:schemeClr val="bg1"/>
              </a:solidFill>
            </a:endParaRPr>
          </a:p>
        </p:txBody>
      </p:sp>
      <p:sp>
        <p:nvSpPr>
          <p:cNvPr id="49" name="Rectangle 48">
            <a:extLst>
              <a:ext uri="{FF2B5EF4-FFF2-40B4-BE49-F238E27FC236}">
                <a16:creationId xmlns:a16="http://schemas.microsoft.com/office/drawing/2014/main" id="{54AB9282-0505-49EB-AABF-998083225E3A}"/>
              </a:ext>
            </a:extLst>
          </p:cNvPr>
          <p:cNvSpPr/>
          <p:nvPr/>
        </p:nvSpPr>
        <p:spPr>
          <a:xfrm>
            <a:off x="6096000" y="1975823"/>
            <a:ext cx="1371600" cy="246221"/>
          </a:xfrm>
          <a:prstGeom prst="rect">
            <a:avLst/>
          </a:prstGeom>
        </p:spPr>
        <p:txBody>
          <a:bodyPr wrap="square" lIns="0" tIns="0" rIns="0" bIns="0">
            <a:spAutoFit/>
          </a:bodyPr>
          <a:lstStyle/>
          <a:p>
            <a:pPr algn="ctr"/>
            <a:r>
              <a:rPr lang="en-US" sz="1600" b="1" dirty="0" smtClean="0">
                <a:solidFill>
                  <a:schemeClr val="bg1"/>
                </a:solidFill>
              </a:rPr>
              <a:t> ANALYSIS 4</a:t>
            </a:r>
            <a:endParaRPr lang="en-US" sz="1600" b="1" dirty="0">
              <a:solidFill>
                <a:schemeClr val="bg1"/>
              </a:solidFill>
            </a:endParaRPr>
          </a:p>
        </p:txBody>
      </p:sp>
      <p:sp>
        <p:nvSpPr>
          <p:cNvPr id="50" name="Rectangle 49">
            <a:extLst>
              <a:ext uri="{FF2B5EF4-FFF2-40B4-BE49-F238E27FC236}">
                <a16:creationId xmlns:a16="http://schemas.microsoft.com/office/drawing/2014/main" id="{D668C4B5-BCEC-465A-ADA5-6A054B15F7A3}"/>
              </a:ext>
            </a:extLst>
          </p:cNvPr>
          <p:cNvSpPr/>
          <p:nvPr/>
        </p:nvSpPr>
        <p:spPr>
          <a:xfrm>
            <a:off x="8006004" y="1975823"/>
            <a:ext cx="1371600" cy="246221"/>
          </a:xfrm>
          <a:prstGeom prst="rect">
            <a:avLst/>
          </a:prstGeom>
        </p:spPr>
        <p:txBody>
          <a:bodyPr wrap="square" lIns="0" tIns="0" rIns="0" bIns="0">
            <a:spAutoFit/>
          </a:bodyPr>
          <a:lstStyle/>
          <a:p>
            <a:pPr algn="ctr"/>
            <a:r>
              <a:rPr lang="en-US" sz="1600" b="1" dirty="0" smtClean="0">
                <a:solidFill>
                  <a:schemeClr val="bg1"/>
                </a:solidFill>
              </a:rPr>
              <a:t>ANALYSIS 5</a:t>
            </a:r>
            <a:endParaRPr lang="en-US" sz="1600" b="1" dirty="0">
              <a:solidFill>
                <a:schemeClr val="bg1"/>
              </a:solidFill>
            </a:endParaRPr>
          </a:p>
        </p:txBody>
      </p:sp>
      <p:sp>
        <p:nvSpPr>
          <p:cNvPr id="51" name="Rectangle 50">
            <a:extLst>
              <a:ext uri="{FF2B5EF4-FFF2-40B4-BE49-F238E27FC236}">
                <a16:creationId xmlns:a16="http://schemas.microsoft.com/office/drawing/2014/main" id="{8AA18108-5B8B-4147-84A7-D30A16BEC4EA}"/>
              </a:ext>
            </a:extLst>
          </p:cNvPr>
          <p:cNvSpPr/>
          <p:nvPr/>
        </p:nvSpPr>
        <p:spPr>
          <a:xfrm>
            <a:off x="227525" y="2670240"/>
            <a:ext cx="1752042" cy="2436564"/>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Yearly total sales shows us the growth of the business overall. Also we can see quarterly or monthly sales to do the analysis of how the business is growing in a year and we can formulate strategy on that basis.</a:t>
            </a:r>
            <a:endParaRPr lang="en-US" sz="1400" dirty="0">
              <a:solidFill>
                <a:schemeClr val="bg1"/>
              </a:solidFill>
              <a:cs typeface="Segoe UI" panose="020B0502040204020203" pitchFamily="34" charset="0"/>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2186847" y="2477415"/>
            <a:ext cx="1719068" cy="2923877"/>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Product Category sales shows us which category have the highest and minimum sales and we can derive insights from that and can formulate strategy on that basis. Which product category needs more growth, it can be seen from this graph.</a:t>
            </a:r>
            <a:r>
              <a:rPr lang="en-US" sz="1400" dirty="0" smtClean="0">
                <a:solidFill>
                  <a:schemeClr val="bg1"/>
                </a:solidFill>
                <a:cs typeface="Segoe UI" panose="020B0502040204020203" pitchFamily="34" charset="0"/>
              </a:rPr>
              <a:t> </a:t>
            </a:r>
            <a:endParaRPr lang="en-US" sz="1400" dirty="0">
              <a:solidFill>
                <a:schemeClr val="bg1"/>
              </a:solidFill>
              <a:cs typeface="Segoe UI" panose="020B0502040204020203" pitchFamily="34" charset="0"/>
            </a:endParaRPr>
          </a:p>
        </p:txBody>
      </p:sp>
      <p:sp>
        <p:nvSpPr>
          <p:cNvPr id="53" name="Rectangle 52">
            <a:extLst>
              <a:ext uri="{FF2B5EF4-FFF2-40B4-BE49-F238E27FC236}">
                <a16:creationId xmlns:a16="http://schemas.microsoft.com/office/drawing/2014/main" id="{E1535E1C-6EBC-45D8-BCE1-D5B947A61FB6}"/>
              </a:ext>
            </a:extLst>
          </p:cNvPr>
          <p:cNvSpPr/>
          <p:nvPr/>
        </p:nvSpPr>
        <p:spPr>
          <a:xfrm>
            <a:off x="4118537" y="2469987"/>
            <a:ext cx="1767559" cy="3167534"/>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Country wise sales shows us the regions where the business is growing. Also we can </a:t>
            </a:r>
            <a:r>
              <a:rPr lang="en-US" sz="1400" dirty="0" smtClean="0">
                <a:solidFill>
                  <a:schemeClr val="bg1"/>
                </a:solidFill>
                <a:cs typeface="Segoe UI" panose="020B0502040204020203" pitchFamily="34" charset="0"/>
              </a:rPr>
              <a:t> get the idea of the region having max sales and min sales. We can easily understand which areas we need to grow. </a:t>
            </a:r>
            <a:r>
              <a:rPr lang="en-US" sz="1400" dirty="0" smtClean="0">
                <a:solidFill>
                  <a:schemeClr val="bg1"/>
                </a:solidFill>
                <a:cs typeface="Segoe UI" panose="020B0502040204020203" pitchFamily="34" charset="0"/>
              </a:rPr>
              <a:t>We can even see states/province sales or city sales to get a wider picture.</a:t>
            </a:r>
            <a:endParaRPr lang="en-US" sz="1400" dirty="0">
              <a:solidFill>
                <a:schemeClr val="bg1"/>
              </a:solidFill>
              <a:cs typeface="Segoe UI" panose="020B0502040204020203" pitchFamily="34" charset="0"/>
            </a:endParaRPr>
          </a:p>
        </p:txBody>
      </p:sp>
      <p:sp>
        <p:nvSpPr>
          <p:cNvPr id="54" name="Rectangle 53">
            <a:extLst>
              <a:ext uri="{FF2B5EF4-FFF2-40B4-BE49-F238E27FC236}">
                <a16:creationId xmlns:a16="http://schemas.microsoft.com/office/drawing/2014/main" id="{28FF18A5-7B4E-4493-B38D-E732E033F82F}"/>
              </a:ext>
            </a:extLst>
          </p:cNvPr>
          <p:cNvSpPr/>
          <p:nvPr/>
        </p:nvSpPr>
        <p:spPr>
          <a:xfrm>
            <a:off x="6120204" y="2469987"/>
            <a:ext cx="1752042" cy="2659959"/>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Customer lists created in descending order from top to bottom as top being the highest and bottom being the lowest. We can understand customers and the sales they are providing and will give insights of customers for the business.</a:t>
            </a:r>
            <a:r>
              <a:rPr lang="en-US" sz="1400" dirty="0" smtClean="0">
                <a:solidFill>
                  <a:schemeClr val="bg1"/>
                </a:solidFill>
                <a:cs typeface="Segoe UI" panose="020B0502040204020203" pitchFamily="34" charset="0"/>
              </a:rPr>
              <a:t> </a:t>
            </a:r>
            <a:endParaRPr lang="en-US" sz="1400" dirty="0">
              <a:solidFill>
                <a:schemeClr val="bg1"/>
              </a:solidFill>
              <a:cs typeface="Segoe UI" panose="020B0502040204020203" pitchFamily="34" charset="0"/>
            </a:endParaRPr>
          </a:p>
        </p:txBody>
      </p:sp>
      <p:sp>
        <p:nvSpPr>
          <p:cNvPr id="55" name="Rectangle 54">
            <a:extLst>
              <a:ext uri="{FF2B5EF4-FFF2-40B4-BE49-F238E27FC236}">
                <a16:creationId xmlns:a16="http://schemas.microsoft.com/office/drawing/2014/main" id="{5BCD242F-9A97-473E-8E17-3F6C3C75CE68}"/>
              </a:ext>
            </a:extLst>
          </p:cNvPr>
          <p:cNvSpPr/>
          <p:nvPr/>
        </p:nvSpPr>
        <p:spPr>
          <a:xfrm>
            <a:off x="8135007" y="2368634"/>
            <a:ext cx="1752042" cy="3141437"/>
          </a:xfrm>
          <a:prstGeom prst="rect">
            <a:avLst/>
          </a:prstGeom>
        </p:spPr>
        <p:txBody>
          <a:bodyPr wrap="square" lIns="0" tIns="0" rIns="0" bIns="0" anchor="t">
            <a:spAutoFit/>
          </a:bodyPr>
          <a:lstStyle/>
          <a:p>
            <a:pPr algn="ctr">
              <a:lnSpc>
                <a:spcPts val="1900"/>
              </a:lnSpc>
            </a:pPr>
            <a:r>
              <a:rPr lang="en-US" sz="1200" dirty="0" smtClean="0">
                <a:solidFill>
                  <a:schemeClr val="bg1"/>
                </a:solidFill>
                <a:cs typeface="Segoe UI" panose="020B0502040204020203" pitchFamily="34" charset="0"/>
              </a:rPr>
              <a:t>Products lists </a:t>
            </a:r>
            <a:r>
              <a:rPr lang="en-US" sz="1200" dirty="0">
                <a:solidFill>
                  <a:schemeClr val="bg1"/>
                </a:solidFill>
                <a:cs typeface="Segoe UI" panose="020B0502040204020203" pitchFamily="34" charset="0"/>
              </a:rPr>
              <a:t>created in descending order from top to bottom as top being the highest and bottom being the lowest</a:t>
            </a:r>
            <a:r>
              <a:rPr lang="en-US" sz="1200" dirty="0" smtClean="0">
                <a:solidFill>
                  <a:schemeClr val="bg1"/>
                </a:solidFill>
                <a:cs typeface="Segoe UI" panose="020B0502040204020203" pitchFamily="34" charset="0"/>
              </a:rPr>
              <a:t>. We can understand which products is highly demanded by customers and which are least demanded. Therefore, we can improvise and it gives  detailed insights of the products as per sales is concerned.</a:t>
            </a:r>
            <a:endParaRPr lang="en-US" sz="1200" dirty="0">
              <a:solidFill>
                <a:schemeClr val="bg1"/>
              </a:solidFill>
              <a:cs typeface="Segoe UI" panose="020B0502040204020203" pitchFamily="34" charset="0"/>
            </a:endParaRPr>
          </a:p>
        </p:txBody>
      </p:sp>
      <p:sp>
        <p:nvSpPr>
          <p:cNvPr id="38"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xmlns="" val="1"/>
              </a:ext>
            </a:extLst>
          </p:cNvPr>
          <p:cNvSpPr/>
          <p:nvPr/>
        </p:nvSpPr>
        <p:spPr>
          <a:xfrm>
            <a:off x="3544513" y="177475"/>
            <a:ext cx="4831298" cy="64156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smtClean="0"/>
          </a:p>
          <a:p>
            <a:pPr algn="ctr"/>
            <a:r>
              <a:rPr lang="en-US" sz="2000" b="1" dirty="0" smtClean="0"/>
              <a:t>Data </a:t>
            </a:r>
            <a:r>
              <a:rPr lang="en-US" sz="2000" b="1" dirty="0" smtClean="0"/>
              <a:t>Analysis of the Plot/Graph plotted</a:t>
            </a:r>
            <a:endParaRPr lang="en-US" sz="2000" b="1" dirty="0"/>
          </a:p>
          <a:p>
            <a:pPr algn="ctr"/>
            <a:endParaRPr lang="en-US" sz="2000" b="1" dirty="0"/>
          </a:p>
        </p:txBody>
      </p:sp>
      <p:sp>
        <p:nvSpPr>
          <p:cNvPr id="73" name="Trapezoid 72">
            <a:extLst>
              <a:ext uri="{FF2B5EF4-FFF2-40B4-BE49-F238E27FC236}">
                <a16:creationId xmlns:a16="http://schemas.microsoft.com/office/drawing/2014/main" id="{F79B51BB-1B30-4ED8-B26D-21EE8BC675B2}"/>
              </a:ext>
              <a:ext uri="{C183D7F6-B498-43B3-948B-1728B52AA6E4}">
                <adec:decorative xmlns:adec="http://schemas.microsoft.com/office/drawing/2017/decorative" xmlns="" val="1"/>
              </a:ext>
            </a:extLst>
          </p:cNvPr>
          <p:cNvSpPr/>
          <p:nvPr/>
        </p:nvSpPr>
        <p:spPr>
          <a:xfrm rot="5400000">
            <a:off x="8854180" y="2783580"/>
            <a:ext cx="4336142" cy="1882298"/>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D668C4B5-BCEC-465A-ADA5-6A054B15F7A3}"/>
              </a:ext>
            </a:extLst>
          </p:cNvPr>
          <p:cNvSpPr/>
          <p:nvPr/>
        </p:nvSpPr>
        <p:spPr>
          <a:xfrm>
            <a:off x="10060049" y="1971388"/>
            <a:ext cx="1371600" cy="246221"/>
          </a:xfrm>
          <a:prstGeom prst="rect">
            <a:avLst/>
          </a:prstGeom>
        </p:spPr>
        <p:txBody>
          <a:bodyPr wrap="square" lIns="0" tIns="0" rIns="0" bIns="0">
            <a:spAutoFit/>
          </a:bodyPr>
          <a:lstStyle/>
          <a:p>
            <a:pPr algn="ctr"/>
            <a:r>
              <a:rPr lang="en-US" sz="1600" b="1" dirty="0" smtClean="0">
                <a:solidFill>
                  <a:schemeClr val="bg1"/>
                </a:solidFill>
              </a:rPr>
              <a:t>ANALYSIS 6</a:t>
            </a:r>
            <a:endParaRPr lang="en-US" sz="1600" b="1" dirty="0">
              <a:solidFill>
                <a:schemeClr val="bg1"/>
              </a:solidFill>
            </a:endParaRPr>
          </a:p>
        </p:txBody>
      </p:sp>
      <p:sp>
        <p:nvSpPr>
          <p:cNvPr id="77" name="Rectangle 76">
            <a:extLst>
              <a:ext uri="{FF2B5EF4-FFF2-40B4-BE49-F238E27FC236}">
                <a16:creationId xmlns:a16="http://schemas.microsoft.com/office/drawing/2014/main" id="{5BCD242F-9A97-473E-8E17-3F6C3C75CE68}"/>
              </a:ext>
            </a:extLst>
          </p:cNvPr>
          <p:cNvSpPr/>
          <p:nvPr/>
        </p:nvSpPr>
        <p:spPr>
          <a:xfrm>
            <a:off x="10176660" y="2368634"/>
            <a:ext cx="1691182" cy="3167534"/>
          </a:xfrm>
          <a:prstGeom prst="rect">
            <a:avLst/>
          </a:prstGeom>
        </p:spPr>
        <p:txBody>
          <a:bodyPr wrap="square" lIns="0" tIns="0" rIns="0" bIns="0" anchor="t">
            <a:spAutoFit/>
          </a:bodyPr>
          <a:lstStyle/>
          <a:p>
            <a:pPr algn="ctr">
              <a:lnSpc>
                <a:spcPts val="1900"/>
              </a:lnSpc>
            </a:pPr>
            <a:r>
              <a:rPr lang="en-US" sz="1200" dirty="0" smtClean="0">
                <a:solidFill>
                  <a:schemeClr val="bg1"/>
                </a:solidFill>
                <a:cs typeface="Segoe UI" panose="020B0502040204020203" pitchFamily="34" charset="0"/>
              </a:rPr>
              <a:t>Detailed sales calculations such as min, max, average and total sales as per product category helps us to understand the categories in details. Also we can understand </a:t>
            </a:r>
            <a:r>
              <a:rPr lang="en-US" sz="1200" dirty="0" smtClean="0">
                <a:solidFill>
                  <a:schemeClr val="bg1"/>
                </a:solidFill>
                <a:cs typeface="Segoe UI" panose="020B0502040204020203" pitchFamily="34" charset="0"/>
              </a:rPr>
              <a:t>which category is highly demanded and </a:t>
            </a:r>
            <a:r>
              <a:rPr lang="en-US" sz="1200" dirty="0" smtClean="0">
                <a:solidFill>
                  <a:schemeClr val="bg1"/>
                </a:solidFill>
                <a:cs typeface="Segoe UI" panose="020B0502040204020203" pitchFamily="34" charset="0"/>
              </a:rPr>
              <a:t>we need to focus and improve the sales by getting the idea from these sales measures. </a:t>
            </a:r>
            <a:endParaRPr lang="en-US" sz="1200" dirty="0">
              <a:solidFill>
                <a:schemeClr val="bg1"/>
              </a:solidFill>
              <a:cs typeface="Segoe UI" panose="020B0502040204020203" pitchFamily="34" charset="0"/>
            </a:endParaRPr>
          </a:p>
        </p:txBody>
      </p:sp>
    </p:spTree>
    <p:extLst>
      <p:ext uri="{BB962C8B-B14F-4D97-AF65-F5344CB8AC3E}">
        <p14:creationId xmlns:p14="http://schemas.microsoft.com/office/powerpoint/2010/main" val="3968451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7" name="Content Placeholder 6">
            <a:extLst>
              <a:ext uri="{FF2B5EF4-FFF2-40B4-BE49-F238E27FC236}">
                <a16:creationId xmlns:a16="http://schemas.microsoft.com/office/drawing/2014/main" id="{67149B44-59AD-4690-80C9-E1BD6CD00D07}"/>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8</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456023" y="522898"/>
            <a:ext cx="3735977" cy="17417"/>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3140469" y="2091269"/>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313968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3D7D3F3-ED08-4CA9-8310-32E50A7BB0A5}"/>
              </a:ext>
              <a:ext uri="{C183D7F6-B498-43B3-948B-1728B52AA6E4}">
                <adec:decorative xmlns:adec="http://schemas.microsoft.com/office/drawing/2017/decorative" xmlns="" val="1"/>
              </a:ext>
            </a:extLst>
          </p:cNvPr>
          <p:cNvCxnSpPr>
            <a:cxnSpLocks/>
          </p:cNvCxnSpPr>
          <p:nvPr/>
        </p:nvCxnSpPr>
        <p:spPr>
          <a:xfrm>
            <a:off x="2987283" y="5462588"/>
            <a:ext cx="0" cy="795337"/>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xmlns="" val="1"/>
              </a:ext>
            </a:extLst>
          </p:cNvPr>
          <p:cNvSpPr/>
          <p:nvPr/>
        </p:nvSpPr>
        <p:spPr>
          <a:xfrm>
            <a:off x="3420668" y="203084"/>
            <a:ext cx="4852474" cy="5793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Interactive Dashboard by using Power BI</a:t>
            </a:r>
          </a:p>
        </p:txBody>
      </p:sp>
      <p:pic>
        <p:nvPicPr>
          <p:cNvPr id="5" name="Picture 4"/>
          <p:cNvPicPr>
            <a:picLocks noChangeAspect="1"/>
          </p:cNvPicPr>
          <p:nvPr/>
        </p:nvPicPr>
        <p:blipFill rotWithShape="1">
          <a:blip r:embed="rId3"/>
          <a:srcRect l="8328" t="18152" r="31450" b="12444"/>
          <a:stretch/>
        </p:blipFill>
        <p:spPr>
          <a:xfrm>
            <a:off x="375555" y="961796"/>
            <a:ext cx="11440890" cy="5731154"/>
          </a:xfrm>
          <a:prstGeom prst="rect">
            <a:avLst/>
          </a:prstGeom>
        </p:spPr>
      </p:pic>
    </p:spTree>
    <p:extLst>
      <p:ext uri="{BB962C8B-B14F-4D97-AF65-F5344CB8AC3E}">
        <p14:creationId xmlns:p14="http://schemas.microsoft.com/office/powerpoint/2010/main" val="875445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791799" y="1048358"/>
            <a:ext cx="10608400" cy="7309693"/>
          </a:xfrm>
          <a:prstGeom prst="rect">
            <a:avLst/>
          </a:prstGeom>
        </p:spPr>
        <p:txBody>
          <a:bodyPr wrap="square" lIns="0" tIns="0" rIns="0" bIns="0" anchor="t">
            <a:spAutoFit/>
          </a:bodyPr>
          <a:lstStyle/>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Total Sales Amount is $29M.</a:t>
            </a:r>
          </a:p>
          <a:p>
            <a:pPr>
              <a:lnSpc>
                <a:spcPts val="1900"/>
              </a:lnSpc>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Year 2013 have the highest sales of $10.7M.</a:t>
            </a:r>
          </a:p>
          <a:p>
            <a:pPr>
              <a:lnSpc>
                <a:spcPts val="1900"/>
              </a:lnSpc>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Year 2011 have the lowest sales of $3.9M.</a:t>
            </a:r>
          </a:p>
          <a:p>
            <a:pPr>
              <a:lnSpc>
                <a:spcPts val="1900"/>
              </a:lnSpc>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Th</a:t>
            </a:r>
            <a:r>
              <a:rPr lang="en-US" sz="1400" b="1" dirty="0" smtClean="0">
                <a:solidFill>
                  <a:schemeClr val="tx1">
                    <a:lumMod val="75000"/>
                    <a:lumOff val="25000"/>
                  </a:schemeClr>
                </a:solidFill>
                <a:cs typeface="Segoe UI" panose="020B0502040204020203" pitchFamily="34" charset="0"/>
              </a:rPr>
              <a:t>e Maximum </a:t>
            </a:r>
            <a:r>
              <a:rPr lang="en-US" sz="1400" b="1" dirty="0">
                <a:solidFill>
                  <a:schemeClr val="tx1">
                    <a:lumMod val="75000"/>
                    <a:lumOff val="25000"/>
                  </a:schemeClr>
                </a:solidFill>
                <a:cs typeface="Segoe UI" panose="020B0502040204020203" pitchFamily="34" charset="0"/>
              </a:rPr>
              <a:t>S</a:t>
            </a:r>
            <a:r>
              <a:rPr lang="en-US" sz="1400" b="1" dirty="0" smtClean="0">
                <a:solidFill>
                  <a:schemeClr val="tx1">
                    <a:lumMod val="75000"/>
                    <a:lumOff val="25000"/>
                  </a:schemeClr>
                </a:solidFill>
                <a:cs typeface="Segoe UI" panose="020B0502040204020203" pitchFamily="34" charset="0"/>
              </a:rPr>
              <a:t>ales Amount is $3578.</a:t>
            </a:r>
          </a:p>
          <a:p>
            <a:pPr>
              <a:lnSpc>
                <a:spcPts val="1900"/>
              </a:lnSpc>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The Minimum Sales Amount is $2.</a:t>
            </a:r>
          </a:p>
          <a:p>
            <a:pPr>
              <a:lnSpc>
                <a:spcPts val="1900"/>
              </a:lnSpc>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The Average Sales Amount is $486.04.</a:t>
            </a:r>
          </a:p>
          <a:p>
            <a:pPr>
              <a:lnSpc>
                <a:spcPts val="1900"/>
              </a:lnSpc>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In Product Category, Bikes have the highest sales while Clothing have the minimum sales.</a:t>
            </a:r>
          </a:p>
          <a:p>
            <a:pPr>
              <a:lnSpc>
                <a:spcPts val="1900"/>
              </a:lnSpc>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Country wise, Unites States have the highest sales overall whereas Canada have the minimum sales.</a:t>
            </a:r>
          </a:p>
          <a:p>
            <a:pPr>
              <a:lnSpc>
                <a:spcPts val="1900"/>
              </a:lnSpc>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Products wise Mountain – 200 Black 6 have the highest sales among all the products while Racing Socks, L have the minimum sales.</a:t>
            </a:r>
          </a:p>
          <a:p>
            <a:pPr>
              <a:lnSpc>
                <a:spcPts val="1900"/>
              </a:lnSpc>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Customer wise Kaitlyn J Henderson and Nichole Nara both have the highest sales of $13,294 whereas, 11 customers including Abigail C Morris, Abigail L Bennett, Alex S Collins, Brad Kumar etc. have the minimum sales of $2.</a:t>
            </a:r>
          </a:p>
          <a:p>
            <a:pPr marL="285750" indent="-285750">
              <a:lnSpc>
                <a:spcPts val="1900"/>
              </a:lnSpc>
              <a:buFont typeface="Arial" panose="020B0604020202020204" pitchFamily="34" charset="0"/>
              <a:buChar char="•"/>
            </a:pPr>
            <a:endParaRPr lang="en-US" sz="1400" b="1" dirty="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r>
              <a:rPr lang="en-US" sz="1400" b="1" dirty="0" smtClean="0">
                <a:solidFill>
                  <a:schemeClr val="tx1">
                    <a:lumMod val="75000"/>
                    <a:lumOff val="25000"/>
                  </a:schemeClr>
                </a:solidFill>
                <a:cs typeface="Segoe UI" panose="020B0502040204020203" pitchFamily="34" charset="0"/>
              </a:rPr>
              <a:t>Overall Bikes sales have been increased majorly and have the highest sales however, Accessories sales have been decreased little bit while Clothing sales have been increased.</a:t>
            </a:r>
          </a:p>
          <a:p>
            <a:pPr marL="285750" indent="-285750">
              <a:lnSpc>
                <a:spcPts val="1900"/>
              </a:lnSpc>
              <a:buFont typeface="Arial" panose="020B0604020202020204" pitchFamily="34" charset="0"/>
              <a:buChar char="•"/>
            </a:pPr>
            <a:endParaRPr lang="en-US" sz="1400" b="1" dirty="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endParaRPr lang="en-US" sz="1400" b="1" dirty="0" smtClean="0">
              <a:solidFill>
                <a:schemeClr val="tx1">
                  <a:lumMod val="75000"/>
                  <a:lumOff val="25000"/>
                </a:schemeClr>
              </a:solidFill>
              <a:cs typeface="Segoe UI" panose="020B0502040204020203" pitchFamily="34" charset="0"/>
            </a:endParaRPr>
          </a:p>
          <a:p>
            <a:pPr marL="285750" indent="-285750">
              <a:lnSpc>
                <a:spcPts val="1900"/>
              </a:lnSpc>
              <a:buFont typeface="Arial" panose="020B0604020202020204" pitchFamily="34" charset="0"/>
              <a:buChar char="•"/>
            </a:pPr>
            <a:endParaRPr lang="en-US" sz="1400" b="1" dirty="0">
              <a:solidFill>
                <a:schemeClr val="tx1">
                  <a:lumMod val="75000"/>
                  <a:lumOff val="25000"/>
                </a:schemeClr>
              </a:solidFill>
              <a:cs typeface="Segoe UI" panose="020B0502040204020203" pitchFamily="34" charset="0"/>
            </a:endParaRPr>
          </a:p>
        </p:txBody>
      </p:sp>
      <p:sp>
        <p:nvSpPr>
          <p:cNvPr id="26"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xmlns="" val="1"/>
              </a:ext>
            </a:extLst>
          </p:cNvPr>
          <p:cNvSpPr/>
          <p:nvPr/>
        </p:nvSpPr>
        <p:spPr>
          <a:xfrm>
            <a:off x="4265612" y="214510"/>
            <a:ext cx="3660775" cy="581051"/>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Conclusion and Inferences</a:t>
            </a:r>
            <a:endParaRPr lang="en-US" sz="2000" b="1" dirty="0"/>
          </a:p>
        </p:txBody>
      </p:sp>
    </p:spTree>
    <p:extLst>
      <p:ext uri="{BB962C8B-B14F-4D97-AF65-F5344CB8AC3E}">
        <p14:creationId xmlns:p14="http://schemas.microsoft.com/office/powerpoint/2010/main" val="1061713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71af3243-3dd4-4a8d-8c0d-dd76da1f02a5"/>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purl.org/dc/elements/1.1/"/>
    <ds:schemaRef ds:uri="16c05727-aa75-4e4a-9b5f-8a80a1165891"/>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1078</Words>
  <Application>Microsoft Office PowerPoint</Application>
  <PresentationFormat>Widescreen</PresentationFormat>
  <Paragraphs>116</Paragraphs>
  <Slides>19</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Rounded MT Bold</vt:lpstr>
      <vt:lpstr>Bahnschrift SemiLight</vt:lpstr>
      <vt:lpstr>Calibri</vt:lpstr>
      <vt:lpstr>Century Gothic</vt:lpstr>
      <vt:lpstr>Segoe UI</vt:lpstr>
      <vt:lpstr>Segoe UI Light</vt:lpstr>
      <vt:lpstr>Office Theme</vt:lpstr>
      <vt:lpstr>Business Analyst Career Program – Internship Project  By Camellia Pramanik (Batch 3)</vt:lpstr>
      <vt:lpstr>Project analysis slide 2</vt:lpstr>
      <vt:lpstr>Project analysis slide 2</vt:lpstr>
      <vt:lpstr>Project analysis slide 2</vt:lpstr>
      <vt:lpstr>Project analysis slide 5</vt:lpstr>
      <vt:lpstr>Project analysis slide 5</vt:lpstr>
      <vt:lpstr>Project analysis slide 3</vt:lpstr>
      <vt:lpstr>Project analysis slide 7</vt:lpstr>
      <vt:lpstr>Project analysis slide 10</vt:lpstr>
      <vt:lpstr>Project analysis slide 8</vt:lpstr>
      <vt:lpstr>1. Transform customers data so that First Name, Middle Name and Last Name are merged into full name</vt:lpstr>
      <vt:lpstr>2. Demographics column is being removed</vt:lpstr>
      <vt:lpstr>3. Create measures like Total Sales Amount.</vt:lpstr>
      <vt:lpstr>4. Create measures like Average, Min, Max Total Sales Amount.</vt:lpstr>
      <vt:lpstr>5. Which customer has the highest sales amount?</vt:lpstr>
      <vt:lpstr>6. Which customer has the minimum sales amount?</vt:lpstr>
      <vt:lpstr>7. Which product category is having the highest sales?</vt:lpstr>
      <vt:lpstr>8. Show month over month Sales Amount.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2023-04-15T04:20:39Z</dcterms:created>
  <dcterms:modified xsi:type="dcterms:W3CDTF">2023-04-22T11:43:35Z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